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3"/>
  </p:notesMasterIdLst>
  <p:sldIdLst>
    <p:sldId id="261" r:id="rId2"/>
  </p:sldIdLst>
  <p:sldSz cx="7775575" cy="10907713"/>
  <p:notesSz cx="6805613"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0081"/>
    <a:srgbClr val="35B597"/>
    <a:srgbClr val="595757"/>
    <a:srgbClr val="EC6D81"/>
    <a:srgbClr val="231815"/>
    <a:srgbClr val="221814"/>
    <a:srgbClr val="C23C5B"/>
    <a:srgbClr val="751C35"/>
    <a:srgbClr val="E94708"/>
    <a:srgbClr val="906E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2298" y="7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098" cy="498693"/>
          </a:xfrm>
          <a:prstGeom prst="rect">
            <a:avLst/>
          </a:prstGeom>
        </p:spPr>
        <p:txBody>
          <a:bodyPr vert="horz" lIns="91560" tIns="45780" rIns="91560" bIns="45780"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4942" y="0"/>
            <a:ext cx="2949098" cy="498693"/>
          </a:xfrm>
          <a:prstGeom prst="rect">
            <a:avLst/>
          </a:prstGeom>
        </p:spPr>
        <p:txBody>
          <a:bodyPr vert="horz" lIns="91560" tIns="45780" rIns="91560" bIns="45780" rtlCol="0"/>
          <a:lstStyle>
            <a:lvl1pPr algn="r">
              <a:defRPr sz="1100"/>
            </a:lvl1pPr>
          </a:lstStyle>
          <a:p>
            <a:fld id="{70F99883-74AE-4A2C-81B7-5B86A08198C0}" type="datetimeFigureOut">
              <a:rPr kumimoji="1" lang="ja-JP" altLang="en-US" smtClean="0"/>
              <a:t>2024/8/6</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89187" cy="3355975"/>
          </a:xfrm>
          <a:prstGeom prst="rect">
            <a:avLst/>
          </a:prstGeom>
          <a:noFill/>
          <a:ln w="12700">
            <a:solidFill>
              <a:prstClr val="black"/>
            </a:solidFill>
          </a:ln>
        </p:spPr>
        <p:txBody>
          <a:bodyPr vert="horz" lIns="91560" tIns="45780" rIns="91560" bIns="4578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560" tIns="45780" rIns="91560" bIns="4578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098" cy="498692"/>
          </a:xfrm>
          <a:prstGeom prst="rect">
            <a:avLst/>
          </a:prstGeom>
        </p:spPr>
        <p:txBody>
          <a:bodyPr vert="horz" lIns="91560" tIns="45780" rIns="91560" bIns="45780"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4942" y="9440649"/>
            <a:ext cx="2949098" cy="498692"/>
          </a:xfrm>
          <a:prstGeom prst="rect">
            <a:avLst/>
          </a:prstGeom>
        </p:spPr>
        <p:txBody>
          <a:bodyPr vert="horz" lIns="91560" tIns="45780" rIns="91560" bIns="45780"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8/6/2024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8/6/2024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8/6/2024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8/6/2024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8/6/2024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8/6/2024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8/6/2024</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8/6/2024</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8/6/2024</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8/6/2024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8/6/2024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7"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032"/>
            <a:ext cx="7783747" cy="109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6398" y="1537806"/>
            <a:ext cx="1429472" cy="26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7824" y="1532742"/>
            <a:ext cx="1429472" cy="26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7041" y="6053372"/>
            <a:ext cx="6108319" cy="5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2811800" y="6097730"/>
            <a:ext cx="2904962" cy="338554"/>
          </a:xfrm>
          <a:prstGeom prst="rect">
            <a:avLst/>
          </a:prstGeom>
          <a:noFill/>
        </p:spPr>
        <p:txBody>
          <a:bodyPr wrap="none" rtlCol="0">
            <a:spAutoFit/>
          </a:bodyPr>
          <a:lstStyle/>
          <a:p>
            <a:r>
              <a:rPr lang="ja-JP" altLang="en-US" sz="1600" dirty="0">
                <a:solidFill>
                  <a:schemeClr val="bg1"/>
                </a:solidFill>
                <a:latin typeface="HGPSoeiKakugothicUB" pitchFamily="34" charset="-128"/>
                <a:ea typeface="HGPSoeiKakugothicUB" pitchFamily="34" charset="-128"/>
              </a:rPr>
              <a:t>山口　和浩　さん　　プロフィール</a:t>
            </a:r>
            <a:endParaRPr lang="zh-CN" altLang="en-US" sz="1600" dirty="0">
              <a:solidFill>
                <a:schemeClr val="bg1"/>
              </a:solidFill>
              <a:latin typeface="HGPSoeiKakugothicUB" pitchFamily="34" charset="-128"/>
              <a:ea typeface="HGPSoeiKakugothicUB" pitchFamily="34" charset="-128"/>
            </a:endParaRPr>
          </a:p>
        </p:txBody>
      </p:sp>
      <p:pic>
        <p:nvPicPr>
          <p:cNvPr id="1035"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3939" y="2938866"/>
            <a:ext cx="1168924" cy="1168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1126558" y="3077232"/>
            <a:ext cx="1043685" cy="738664"/>
          </a:xfrm>
          <a:prstGeom prst="rect">
            <a:avLst/>
          </a:prstGeom>
          <a:noFill/>
        </p:spPr>
        <p:txBody>
          <a:bodyPr wrap="square" rtlCol="0">
            <a:spAutoFit/>
          </a:bodyPr>
          <a:lstStyle/>
          <a:p>
            <a:pPr algn="ctr">
              <a:lnSpc>
                <a:spcPct val="150000"/>
              </a:lnSpc>
            </a:pPr>
            <a:r>
              <a:rPr lang="ja-JP" altLang="en-US" sz="1600" u="sng" dirty="0">
                <a:solidFill>
                  <a:schemeClr val="bg1">
                    <a:lumMod val="95000"/>
                  </a:schemeClr>
                </a:solidFill>
                <a:latin typeface="+mj-ea"/>
                <a:ea typeface="+mj-ea"/>
              </a:rPr>
              <a:t> </a:t>
            </a:r>
            <a:r>
              <a:rPr lang="ja-JP" altLang="en-US" sz="1400" u="sng" dirty="0">
                <a:solidFill>
                  <a:schemeClr val="bg1">
                    <a:lumMod val="95000"/>
                  </a:schemeClr>
                </a:solidFill>
                <a:latin typeface="+mj-ea"/>
                <a:ea typeface="+mj-ea"/>
              </a:rPr>
              <a:t>申し込み　</a:t>
            </a:r>
            <a:endParaRPr lang="ja-JP" altLang="en-US" sz="1600" u="sng" dirty="0">
              <a:solidFill>
                <a:schemeClr val="bg1">
                  <a:lumMod val="95000"/>
                </a:schemeClr>
              </a:solidFill>
              <a:latin typeface="+mj-ea"/>
              <a:ea typeface="+mj-ea"/>
            </a:endParaRPr>
          </a:p>
          <a:p>
            <a:r>
              <a:rPr lang="ja-JP" altLang="en-US" sz="1800" dirty="0">
                <a:solidFill>
                  <a:schemeClr val="bg1">
                    <a:lumMod val="95000"/>
                  </a:schemeClr>
                </a:solidFill>
                <a:latin typeface="+mj-ea"/>
                <a:ea typeface="+mj-ea"/>
              </a:rPr>
              <a:t>  不 要</a:t>
            </a:r>
            <a:endParaRPr lang="zh-CN" altLang="en-US" sz="1800" dirty="0">
              <a:solidFill>
                <a:schemeClr val="bg1">
                  <a:lumMod val="95000"/>
                </a:schemeClr>
              </a:solidFill>
              <a:latin typeface="+mj-ea"/>
              <a:ea typeface="+mj-ea"/>
            </a:endParaRPr>
          </a:p>
        </p:txBody>
      </p:sp>
      <p:sp>
        <p:nvSpPr>
          <p:cNvPr id="21" name="TextBox 20"/>
          <p:cNvSpPr txBox="1"/>
          <p:nvPr/>
        </p:nvSpPr>
        <p:spPr>
          <a:xfrm>
            <a:off x="3501908" y="2880714"/>
            <a:ext cx="3476034" cy="584775"/>
          </a:xfrm>
          <a:prstGeom prst="rect">
            <a:avLst/>
          </a:prstGeom>
          <a:noFill/>
        </p:spPr>
        <p:txBody>
          <a:bodyPr wrap="square" rtlCol="0">
            <a:spAutoFit/>
          </a:bodyPr>
          <a:lstStyle/>
          <a:p>
            <a:r>
              <a:rPr lang="ja-JP" altLang="en-US" sz="1600" dirty="0" smtClean="0">
                <a:latin typeface="UD デジタル 教科書体 N-B" panose="02020700000000000000" pitchFamily="17" charset="-128"/>
                <a:ea typeface="UD デジタル 教科書体 N-B" panose="02020700000000000000" pitchFamily="17" charset="-128"/>
              </a:rPr>
              <a:t>令和</a:t>
            </a:r>
            <a:r>
              <a:rPr lang="en-US" altLang="ja-JP" sz="1600" dirty="0">
                <a:latin typeface="UD デジタル 教科書体 N-B" panose="02020700000000000000" pitchFamily="17" charset="-128"/>
                <a:ea typeface="UD デジタル 教科書体 N-B" panose="02020700000000000000" pitchFamily="17" charset="-128"/>
              </a:rPr>
              <a:t>6</a:t>
            </a:r>
            <a:r>
              <a:rPr lang="ja-JP" altLang="en-US" sz="1600" dirty="0" smtClean="0">
                <a:latin typeface="UD デジタル 教科書体 N-B" panose="02020700000000000000" pitchFamily="17" charset="-128"/>
                <a:ea typeface="UD デジタル 教科書体 N-B" panose="02020700000000000000" pitchFamily="17" charset="-128"/>
              </a:rPr>
              <a:t>年</a:t>
            </a:r>
            <a:r>
              <a:rPr lang="ja-JP" altLang="en-US" sz="1600" dirty="0">
                <a:latin typeface="UD デジタル 教科書体 N-B" panose="02020700000000000000" pitchFamily="17" charset="-128"/>
                <a:ea typeface="UD デジタル 教科書体 N-B" panose="02020700000000000000" pitchFamily="17" charset="-128"/>
              </a:rPr>
              <a:t>（</a:t>
            </a:r>
            <a:r>
              <a:rPr lang="en-US" altLang="ja-JP" sz="1600" dirty="0" smtClean="0">
                <a:latin typeface="UD デジタル 教科書体 N-B" panose="02020700000000000000" pitchFamily="17" charset="-128"/>
                <a:ea typeface="UD デジタル 教科書体 N-B" panose="02020700000000000000" pitchFamily="17" charset="-128"/>
              </a:rPr>
              <a:t>2024</a:t>
            </a:r>
            <a:r>
              <a:rPr lang="ja-JP" altLang="en-US" sz="1600" dirty="0" smtClean="0">
                <a:latin typeface="UD デジタル 教科書体 N-B" panose="02020700000000000000" pitchFamily="17" charset="-128"/>
                <a:ea typeface="UD デジタル 教科書体 N-B" panose="02020700000000000000" pitchFamily="17" charset="-128"/>
              </a:rPr>
              <a:t>年</a:t>
            </a:r>
            <a:r>
              <a:rPr lang="ja-JP" altLang="en-US" sz="1600" dirty="0">
                <a:latin typeface="UD デジタル 教科書体 N-B" panose="02020700000000000000" pitchFamily="17" charset="-128"/>
                <a:ea typeface="UD デジタル 教科書体 N-B" panose="02020700000000000000" pitchFamily="17" charset="-128"/>
              </a:rPr>
              <a:t>）</a:t>
            </a:r>
            <a:r>
              <a:rPr lang="en-US" altLang="ja-JP" sz="1600" dirty="0" smtClean="0">
                <a:latin typeface="UD デジタル 教科書体 N-B" panose="02020700000000000000" pitchFamily="17" charset="-128"/>
                <a:ea typeface="UD デジタル 教科書体 N-B" panose="02020700000000000000" pitchFamily="17" charset="-128"/>
              </a:rPr>
              <a:t>10</a:t>
            </a:r>
            <a:r>
              <a:rPr lang="zh-CN" altLang="en-US" sz="1600" dirty="0" smtClean="0">
                <a:latin typeface="UD デジタル 教科書体 N-B" panose="02020700000000000000" pitchFamily="17" charset="-128"/>
                <a:ea typeface="UD デジタル 教科書体 N-B" panose="02020700000000000000" pitchFamily="17" charset="-128"/>
              </a:rPr>
              <a:t>月</a:t>
            </a:r>
            <a:r>
              <a:rPr lang="en-US" altLang="ja-JP" sz="1600" dirty="0">
                <a:latin typeface="UD デジタル 教科書体 N-B" panose="02020700000000000000" pitchFamily="17" charset="-128"/>
                <a:ea typeface="UD デジタル 教科書体 N-B" panose="02020700000000000000" pitchFamily="17" charset="-128"/>
              </a:rPr>
              <a:t>19</a:t>
            </a:r>
            <a:r>
              <a:rPr lang="zh-CN" altLang="en-US" sz="1600" dirty="0" smtClean="0">
                <a:latin typeface="UD デジタル 教科書体 N-B" panose="02020700000000000000" pitchFamily="17" charset="-128"/>
                <a:ea typeface="UD デジタル 教科書体 N-B" panose="02020700000000000000" pitchFamily="17" charset="-128"/>
              </a:rPr>
              <a:t>日</a:t>
            </a:r>
            <a:r>
              <a:rPr lang="zh-CN" altLang="en-US" sz="1600" dirty="0">
                <a:latin typeface="UD デジタル 教科書体 N-B" panose="02020700000000000000" pitchFamily="17" charset="-128"/>
                <a:ea typeface="UD デジタル 教科書体 N-B" panose="02020700000000000000" pitchFamily="17" charset="-128"/>
              </a:rPr>
              <a:t>（土）　</a:t>
            </a:r>
            <a:endParaRPr lang="en-US" altLang="zh-CN" sz="1600" dirty="0">
              <a:latin typeface="UD デジタル 教科書体 N-B" panose="02020700000000000000" pitchFamily="17" charset="-128"/>
              <a:ea typeface="UD デジタル 教科書体 N-B" panose="02020700000000000000" pitchFamily="17" charset="-128"/>
            </a:endParaRPr>
          </a:p>
          <a:p>
            <a:r>
              <a:rPr lang="en-US" altLang="ja-JP" sz="1600" dirty="0">
                <a:latin typeface="UD デジタル 教科書体 N-B" panose="02020700000000000000" pitchFamily="17" charset="-128"/>
                <a:ea typeface="UD デジタル 教科書体 N-B" panose="02020700000000000000" pitchFamily="17" charset="-128"/>
              </a:rPr>
              <a:t> 9</a:t>
            </a:r>
            <a:r>
              <a:rPr lang="ja-JP" altLang="en-US" sz="1600" dirty="0">
                <a:latin typeface="UD デジタル 教科書体 N-B" panose="02020700000000000000" pitchFamily="17" charset="-128"/>
                <a:ea typeface="UD デジタル 教科書体 N-B" panose="02020700000000000000" pitchFamily="17" charset="-128"/>
              </a:rPr>
              <a:t>：</a:t>
            </a:r>
            <a:r>
              <a:rPr lang="en-US" altLang="ja-JP" sz="1600" dirty="0">
                <a:latin typeface="UD デジタル 教科書体 N-B" panose="02020700000000000000" pitchFamily="17" charset="-128"/>
                <a:ea typeface="UD デジタル 教科書体 N-B" panose="02020700000000000000" pitchFamily="17" charset="-128"/>
              </a:rPr>
              <a:t>30</a:t>
            </a:r>
            <a:r>
              <a:rPr lang="zh-CN" altLang="en-US" sz="1600" dirty="0">
                <a:latin typeface="UD デジタル 教科書体 N-B" panose="02020700000000000000" pitchFamily="17" charset="-128"/>
                <a:ea typeface="UD デジタル 教科書体 N-B" panose="02020700000000000000" pitchFamily="17" charset="-128"/>
              </a:rPr>
              <a:t>～</a:t>
            </a:r>
            <a:r>
              <a:rPr lang="en-US" altLang="ja-JP" sz="1600" dirty="0">
                <a:latin typeface="UD デジタル 教科書体 N-B" panose="02020700000000000000" pitchFamily="17" charset="-128"/>
                <a:ea typeface="UD デジタル 教科書体 N-B" panose="02020700000000000000" pitchFamily="17" charset="-128"/>
              </a:rPr>
              <a:t>11</a:t>
            </a:r>
            <a:r>
              <a:rPr lang="ja-JP" altLang="en-US" sz="1600" dirty="0">
                <a:latin typeface="UD デジタル 教科書体 N-B" panose="02020700000000000000" pitchFamily="17" charset="-128"/>
                <a:ea typeface="UD デジタル 教科書体 N-B" panose="02020700000000000000" pitchFamily="17" charset="-128"/>
              </a:rPr>
              <a:t>：</a:t>
            </a:r>
            <a:r>
              <a:rPr lang="en-US" altLang="ja-JP" sz="1600" dirty="0">
                <a:latin typeface="UD デジタル 教科書体 N-B" panose="02020700000000000000" pitchFamily="17" charset="-128"/>
                <a:ea typeface="UD デジタル 教科書体 N-B" panose="02020700000000000000" pitchFamily="17" charset="-128"/>
              </a:rPr>
              <a:t>30</a:t>
            </a:r>
            <a:r>
              <a:rPr lang="ja-JP" altLang="en-US" sz="1600" dirty="0">
                <a:latin typeface="UD デジタル 教科書体 N-B" panose="02020700000000000000" pitchFamily="17" charset="-128"/>
                <a:ea typeface="UD デジタル 教科書体 N-B" panose="02020700000000000000" pitchFamily="17" charset="-128"/>
              </a:rPr>
              <a:t>（受付：</a:t>
            </a:r>
            <a:r>
              <a:rPr lang="en-US" altLang="ja-JP" sz="1600" dirty="0">
                <a:latin typeface="UD デジタル 教科書体 N-B" panose="02020700000000000000" pitchFamily="17" charset="-128"/>
                <a:ea typeface="UD デジタル 教科書体 N-B" panose="02020700000000000000" pitchFamily="17" charset="-128"/>
              </a:rPr>
              <a:t>9</a:t>
            </a:r>
            <a:r>
              <a:rPr lang="ja-JP" altLang="en-US" sz="1600" dirty="0">
                <a:latin typeface="UD デジタル 教科書体 N-B" panose="02020700000000000000" pitchFamily="17" charset="-128"/>
                <a:ea typeface="UD デジタル 教科書体 N-B" panose="02020700000000000000" pitchFamily="17" charset="-128"/>
              </a:rPr>
              <a:t>：</a:t>
            </a:r>
            <a:r>
              <a:rPr lang="en-US" altLang="ja-JP" sz="1600" dirty="0">
                <a:latin typeface="UD デジタル 教科書体 N-B" panose="02020700000000000000" pitchFamily="17" charset="-128"/>
                <a:ea typeface="UD デジタル 教科書体 N-B" panose="02020700000000000000" pitchFamily="17" charset="-128"/>
              </a:rPr>
              <a:t>00</a:t>
            </a:r>
            <a:r>
              <a:rPr lang="ja-JP" altLang="en-US" sz="1600" dirty="0">
                <a:latin typeface="UD デジタル 教科書体 N-B" panose="02020700000000000000" pitchFamily="17" charset="-128"/>
                <a:ea typeface="UD デジタル 教科書体 N-B" panose="02020700000000000000" pitchFamily="17" charset="-128"/>
              </a:rPr>
              <a:t>～）</a:t>
            </a:r>
            <a:endParaRPr lang="zh-CN" altLang="en-US" sz="1600" dirty="0">
              <a:latin typeface="UD デジタル 教科書体 N-B" panose="02020700000000000000" pitchFamily="17" charset="-128"/>
              <a:ea typeface="UD デジタル 教科書体 N-B" panose="02020700000000000000" pitchFamily="17" charset="-128"/>
            </a:endParaRPr>
          </a:p>
        </p:txBody>
      </p:sp>
      <p:sp>
        <p:nvSpPr>
          <p:cNvPr id="25" name="TextBox 24"/>
          <p:cNvSpPr txBox="1"/>
          <p:nvPr/>
        </p:nvSpPr>
        <p:spPr>
          <a:xfrm>
            <a:off x="686580" y="6760406"/>
            <a:ext cx="6409242" cy="1374735"/>
          </a:xfrm>
          <a:prstGeom prst="rect">
            <a:avLst/>
          </a:prstGeom>
          <a:solidFill>
            <a:schemeClr val="bg1"/>
          </a:solidFill>
          <a:ln w="28575">
            <a:solidFill>
              <a:srgbClr val="E40081"/>
            </a:solidFill>
          </a:ln>
        </p:spPr>
        <p:txBody>
          <a:bodyPr wrap="square" rtlCol="0">
            <a:spAutoFit/>
          </a:bodyPr>
          <a:lstStyle/>
          <a:p>
            <a:pPr>
              <a:lnSpc>
                <a:spcPts val="2000"/>
              </a:lnSpc>
            </a:pPr>
            <a:r>
              <a:rPr lang="ja-JP" altLang="en-US" sz="1200" dirty="0" smtClean="0">
                <a:latin typeface="UD デジタル 教科書体 N-B" panose="02020700000000000000" pitchFamily="17" charset="-128"/>
                <a:ea typeface="UD デジタル 教科書体 N-B" panose="02020700000000000000" pitchFamily="17" charset="-128"/>
              </a:rPr>
              <a:t>　</a:t>
            </a:r>
            <a:r>
              <a:rPr lang="en-US" altLang="ja-JP" sz="1200" dirty="0" smtClean="0">
                <a:latin typeface="UD デジタル 教科書体 N-B" panose="02020700000000000000" pitchFamily="17" charset="-128"/>
                <a:ea typeface="UD デジタル 教科書体 N-B" panose="02020700000000000000" pitchFamily="17" charset="-128"/>
              </a:rPr>
              <a:t>1981</a:t>
            </a:r>
            <a:r>
              <a:rPr lang="ja-JP" altLang="en-US" sz="1200" dirty="0">
                <a:latin typeface="UD デジタル 教科書体 N-B" panose="02020700000000000000" pitchFamily="17" charset="-128"/>
                <a:ea typeface="UD デジタル 教科書体 N-B" panose="02020700000000000000" pitchFamily="17" charset="-128"/>
              </a:rPr>
              <a:t>年、長崎県生まれ。中学</a:t>
            </a:r>
            <a:r>
              <a:rPr lang="en-US" altLang="ja-JP" sz="1200" dirty="0">
                <a:latin typeface="UD デジタル 教科書体 N-B" panose="02020700000000000000" pitchFamily="17" charset="-128"/>
                <a:ea typeface="UD デジタル 教科書体 N-B" panose="02020700000000000000" pitchFamily="17" charset="-128"/>
              </a:rPr>
              <a:t>2</a:t>
            </a:r>
            <a:r>
              <a:rPr lang="ja-JP" altLang="en-US" sz="1200" dirty="0">
                <a:latin typeface="UD デジタル 教科書体 N-B" panose="02020700000000000000" pitchFamily="17" charset="-128"/>
                <a:ea typeface="UD デジタル 教科書体 N-B" panose="02020700000000000000" pitchFamily="17" charset="-128"/>
              </a:rPr>
              <a:t>年生のときに父親を自死で亡くした自死遺族の当事者</a:t>
            </a:r>
            <a:r>
              <a:rPr lang="ja-JP" altLang="en-US" sz="1200" dirty="0" smtClean="0">
                <a:latin typeface="UD デジタル 教科書体 N-B" panose="02020700000000000000" pitchFamily="17" charset="-128"/>
                <a:ea typeface="UD デジタル 教科書体 N-B" panose="02020700000000000000" pitchFamily="17" charset="-128"/>
              </a:rPr>
              <a:t>。　　</a:t>
            </a:r>
            <a:endParaRPr lang="en-US" altLang="ja-JP" sz="1200" dirty="0" smtClean="0">
              <a:latin typeface="UD デジタル 教科書体 N-B" panose="02020700000000000000" pitchFamily="17" charset="-128"/>
              <a:ea typeface="UD デジタル 教科書体 N-B" panose="02020700000000000000" pitchFamily="17" charset="-128"/>
            </a:endParaRPr>
          </a:p>
          <a:p>
            <a:pPr>
              <a:lnSpc>
                <a:spcPts val="2000"/>
              </a:lnSpc>
            </a:pP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学生</a:t>
            </a:r>
            <a:r>
              <a:rPr lang="ja-JP" altLang="en-US" sz="1200" dirty="0">
                <a:latin typeface="UD デジタル 教科書体 N-B" panose="02020700000000000000" pitchFamily="17" charset="-128"/>
                <a:ea typeface="UD デジタル 教科書体 N-B" panose="02020700000000000000" pitchFamily="17" charset="-128"/>
              </a:rPr>
              <a:t>時代はあしなが運動を中心にボランティア活動に関わる。長崎大学教育学部卒業後、大村椿の森学園に勤務する傍ら</a:t>
            </a:r>
            <a:r>
              <a:rPr lang="en-US" altLang="ja-JP" sz="1200" dirty="0">
                <a:latin typeface="UD デジタル 教科書体 N-B" panose="02020700000000000000" pitchFamily="17" charset="-128"/>
                <a:ea typeface="UD デジタル 教科書体 N-B" panose="02020700000000000000" pitchFamily="17" charset="-128"/>
              </a:rPr>
              <a:t>2006</a:t>
            </a:r>
            <a:r>
              <a:rPr lang="ja-JP" altLang="en-US" sz="1200" dirty="0">
                <a:latin typeface="UD デジタル 教科書体 N-B" panose="02020700000000000000" pitchFamily="17" charset="-128"/>
                <a:ea typeface="UD デジタル 教科書体 N-B" panose="02020700000000000000" pitchFamily="17" charset="-128"/>
              </a:rPr>
              <a:t>年から</a:t>
            </a:r>
            <a:r>
              <a:rPr lang="en-US" altLang="ja-JP" sz="1200" dirty="0">
                <a:latin typeface="UD デジタル 教科書体 N-B" panose="02020700000000000000" pitchFamily="17" charset="-128"/>
                <a:ea typeface="UD デジタル 教科書体 N-B" panose="02020700000000000000" pitchFamily="17" charset="-128"/>
              </a:rPr>
              <a:t>NPO</a:t>
            </a:r>
            <a:r>
              <a:rPr lang="ja-JP" altLang="en-US" sz="1200" dirty="0">
                <a:latin typeface="UD デジタル 教科書体 N-B" panose="02020700000000000000" pitchFamily="17" charset="-128"/>
                <a:ea typeface="UD デジタル 教科書体 N-B" panose="02020700000000000000" pitchFamily="17" charset="-128"/>
              </a:rPr>
              <a:t>法人自死遺族支援ネットワーク</a:t>
            </a:r>
            <a:r>
              <a:rPr lang="en-US" altLang="ja-JP" sz="1200" dirty="0">
                <a:latin typeface="UD デジタル 教科書体 N-B" panose="02020700000000000000" pitchFamily="17" charset="-128"/>
                <a:ea typeface="UD デジタル 教科書体 N-B" panose="02020700000000000000" pitchFamily="17" charset="-128"/>
              </a:rPr>
              <a:t>Re</a:t>
            </a:r>
            <a:r>
              <a:rPr lang="ja-JP" altLang="en-US" sz="1200" dirty="0">
                <a:latin typeface="UD デジタル 教科書体 N-B" panose="02020700000000000000" pitchFamily="17" charset="-128"/>
                <a:ea typeface="UD デジタル 教科書体 N-B" panose="02020700000000000000" pitchFamily="17" charset="-128"/>
              </a:rPr>
              <a:t>を立ち上げ、自殺対策にも関わる。現在、社会福祉法人カメリアに勤務。</a:t>
            </a:r>
            <a:endParaRPr lang="en-US" altLang="ja-JP" sz="1200" dirty="0">
              <a:latin typeface="UD デジタル 教科書体 N-B" panose="02020700000000000000" pitchFamily="17" charset="-128"/>
              <a:ea typeface="UD デジタル 教科書体 N-B" panose="02020700000000000000" pitchFamily="17" charset="-128"/>
            </a:endParaRPr>
          </a:p>
          <a:p>
            <a:pPr>
              <a:lnSpc>
                <a:spcPts val="2000"/>
              </a:lnSpc>
            </a:pPr>
            <a:r>
              <a:rPr lang="ja-JP" altLang="en-US" sz="1200" dirty="0" smtClean="0">
                <a:latin typeface="UD デジタル 教科書体 N-B" panose="02020700000000000000" pitchFamily="17" charset="-128"/>
                <a:ea typeface="UD デジタル 教科書体 N-B" panose="02020700000000000000" pitchFamily="17" charset="-128"/>
              </a:rPr>
              <a:t>　関係</a:t>
            </a:r>
            <a:r>
              <a:rPr lang="ja-JP" altLang="en-US" sz="1200" dirty="0">
                <a:latin typeface="UD デジタル 教科書体 N-B" panose="02020700000000000000" pitchFamily="17" charset="-128"/>
                <a:ea typeface="UD デジタル 教科書体 N-B" panose="02020700000000000000" pitchFamily="17" charset="-128"/>
              </a:rPr>
              <a:t>書籍「自殺って言えなかった。」「自殺で家族を亡くして　私たち遺族の物語」等。</a:t>
            </a:r>
            <a:endParaRPr lang="en-US" altLang="ja-JP" sz="1200" dirty="0">
              <a:latin typeface="UD デジタル 教科書体 N-B" panose="02020700000000000000" pitchFamily="17" charset="-128"/>
              <a:ea typeface="UD デジタル 教科書体 N-B" panose="02020700000000000000" pitchFamily="17" charset="-128"/>
            </a:endParaRPr>
          </a:p>
        </p:txBody>
      </p:sp>
      <p:pic>
        <p:nvPicPr>
          <p:cNvPr id="1048"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0535" y="8383658"/>
            <a:ext cx="6120000" cy="75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990215" y="8577844"/>
            <a:ext cx="1242648" cy="307777"/>
          </a:xfrm>
          <a:prstGeom prst="rect">
            <a:avLst/>
          </a:prstGeom>
          <a:noFill/>
        </p:spPr>
        <p:txBody>
          <a:bodyPr wrap="none" rtlCol="0">
            <a:spAutoFit/>
          </a:bodyPr>
          <a:lstStyle/>
          <a:p>
            <a:r>
              <a:rPr lang="ja-JP" altLang="en-US" sz="1400" b="1" dirty="0">
                <a:solidFill>
                  <a:srgbClr val="35B597"/>
                </a:solidFill>
              </a:rPr>
              <a:t>お問い合わせ</a:t>
            </a:r>
            <a:endParaRPr lang="zh-CN" altLang="en-US" sz="1400" b="1" dirty="0">
              <a:solidFill>
                <a:srgbClr val="35B597"/>
              </a:solidFill>
            </a:endParaRPr>
          </a:p>
        </p:txBody>
      </p:sp>
      <p:sp>
        <p:nvSpPr>
          <p:cNvPr id="30" name="TextBox 29"/>
          <p:cNvSpPr txBox="1"/>
          <p:nvPr/>
        </p:nvSpPr>
        <p:spPr>
          <a:xfrm>
            <a:off x="963694" y="9493236"/>
            <a:ext cx="2831540" cy="430887"/>
          </a:xfrm>
          <a:prstGeom prst="rect">
            <a:avLst/>
          </a:prstGeom>
          <a:noFill/>
        </p:spPr>
        <p:txBody>
          <a:bodyPr wrap="square" rtlCol="0">
            <a:spAutoFit/>
          </a:bodyPr>
          <a:lstStyle/>
          <a:p>
            <a:r>
              <a:rPr lang="en-US" altLang="ja-JP" sz="1100" dirty="0">
                <a:latin typeface="UD デジタル 教科書体 NK-B" panose="02020700000000000000" pitchFamily="18" charset="-128"/>
                <a:ea typeface="UD デジタル 教科書体 NK-B" panose="02020700000000000000" pitchFamily="18" charset="-128"/>
              </a:rPr>
              <a:t>【</a:t>
            </a:r>
            <a:r>
              <a:rPr lang="ja-JP" altLang="en-US" sz="1100" dirty="0" smtClean="0">
                <a:latin typeface="UD デジタル 教科書体 NK-B" panose="02020700000000000000" pitchFamily="18" charset="-128"/>
                <a:ea typeface="UD デジタル 教科書体 NK-B" panose="02020700000000000000" pitchFamily="18" charset="-128"/>
              </a:rPr>
              <a:t>問い合わせ</a:t>
            </a:r>
            <a:r>
              <a:rPr lang="ja-JP" altLang="en-US" sz="1100" dirty="0">
                <a:latin typeface="UD デジタル 教科書体 NK-B" panose="02020700000000000000" pitchFamily="18" charset="-128"/>
                <a:ea typeface="UD デジタル 教科書体 NK-B" panose="02020700000000000000" pitchFamily="18" charset="-128"/>
              </a:rPr>
              <a:t>・</a:t>
            </a:r>
            <a:r>
              <a:rPr lang="ja-JP" altLang="en-US" sz="1100" dirty="0" smtClean="0">
                <a:latin typeface="UD デジタル 教科書体 NK-B" panose="02020700000000000000" pitchFamily="18" charset="-128"/>
                <a:ea typeface="UD デジタル 教科書体 NK-B" panose="02020700000000000000" pitchFamily="18" charset="-128"/>
              </a:rPr>
              <a:t>ご相談</a:t>
            </a:r>
            <a:r>
              <a:rPr lang="en-US" altLang="ja-JP" sz="1100" dirty="0" smtClean="0">
                <a:latin typeface="UD デジタル 教科書体 NK-B" panose="02020700000000000000" pitchFamily="18" charset="-128"/>
                <a:ea typeface="UD デジタル 教科書体 NK-B" panose="02020700000000000000" pitchFamily="18" charset="-128"/>
              </a:rPr>
              <a:t>】</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en-US" altLang="ja-JP" sz="1100" dirty="0">
                <a:latin typeface="UD デジタル 教科書体 NK-B" panose="02020700000000000000" pitchFamily="18" charset="-128"/>
                <a:ea typeface="UD デジタル 教科書体 NK-B" panose="02020700000000000000" pitchFamily="18" charset="-128"/>
              </a:rPr>
              <a:t>096-362-8100</a:t>
            </a:r>
            <a:r>
              <a:rPr lang="ja-JP" altLang="en-US" sz="1100" dirty="0">
                <a:latin typeface="UD デジタル 教科書体 NK-B" panose="02020700000000000000" pitchFamily="18" charset="-128"/>
                <a:ea typeface="UD デジタル 教科書体 NK-B" panose="02020700000000000000" pitchFamily="18" charset="-128"/>
              </a:rPr>
              <a:t>　（平日</a:t>
            </a:r>
            <a:r>
              <a:rPr lang="en-US" altLang="ja-JP" sz="1100" dirty="0">
                <a:latin typeface="UD デジタル 教科書体 NK-B" panose="02020700000000000000" pitchFamily="18" charset="-128"/>
                <a:ea typeface="UD デジタル 教科書体 NK-B" panose="02020700000000000000" pitchFamily="18" charset="-128"/>
              </a:rPr>
              <a:t>9:00</a:t>
            </a:r>
            <a:r>
              <a:rPr lang="ja-JP" altLang="en-US" sz="1100" dirty="0">
                <a:latin typeface="UD デジタル 教科書体 NK-B" panose="02020700000000000000" pitchFamily="18" charset="-128"/>
                <a:ea typeface="UD デジタル 教科書体 NK-B" panose="02020700000000000000" pitchFamily="18" charset="-128"/>
              </a:rPr>
              <a:t>～</a:t>
            </a:r>
            <a:r>
              <a:rPr lang="en-US" altLang="ja-JP" sz="1100" dirty="0">
                <a:latin typeface="UD デジタル 教科書体 NK-B" panose="02020700000000000000" pitchFamily="18" charset="-128"/>
                <a:ea typeface="UD デジタル 教科書体 NK-B" panose="02020700000000000000" pitchFamily="18" charset="-128"/>
              </a:rPr>
              <a:t>16:00</a:t>
            </a:r>
            <a:r>
              <a:rPr lang="ja-JP" altLang="en-US" sz="1100" dirty="0">
                <a:latin typeface="UD デジタル 教科書体 NK-B" panose="02020700000000000000" pitchFamily="18" charset="-128"/>
                <a:ea typeface="UD デジタル 教科書体 NK-B" panose="02020700000000000000" pitchFamily="18" charset="-128"/>
              </a:rPr>
              <a:t>）</a:t>
            </a:r>
            <a:endParaRPr lang="en-US" altLang="ja-JP" sz="1100" dirty="0">
              <a:latin typeface="UD デジタル 教科書体 NK-B" panose="02020700000000000000" pitchFamily="18" charset="-128"/>
              <a:ea typeface="UD デジタル 教科書体 NK-B" panose="02020700000000000000" pitchFamily="18" charset="-128"/>
            </a:endParaRPr>
          </a:p>
        </p:txBody>
      </p:sp>
      <p:sp>
        <p:nvSpPr>
          <p:cNvPr id="35" name="TextBox 34"/>
          <p:cNvSpPr txBox="1"/>
          <p:nvPr/>
        </p:nvSpPr>
        <p:spPr>
          <a:xfrm>
            <a:off x="1096305" y="8956427"/>
            <a:ext cx="2270349" cy="461665"/>
          </a:xfrm>
          <a:prstGeom prst="rect">
            <a:avLst/>
          </a:prstGeom>
          <a:solidFill>
            <a:srgbClr val="35B597"/>
          </a:solidFill>
        </p:spPr>
        <p:txBody>
          <a:bodyPr wrap="square" rtlCol="0">
            <a:spAutoFit/>
          </a:bodyPr>
          <a:lstStyle/>
          <a:p>
            <a:r>
              <a:rPr lang="ja-JP" altLang="en-US" sz="1200" dirty="0">
                <a:solidFill>
                  <a:schemeClr val="bg1"/>
                </a:solidFill>
                <a:latin typeface="游ゴシック" panose="020B0400000000000000" pitchFamily="50" charset="-128"/>
                <a:ea typeface="游ゴシック" panose="020B0400000000000000" pitchFamily="50" charset="-128"/>
              </a:rPr>
              <a:t>熊本市こころの健康センター</a:t>
            </a:r>
            <a:endParaRPr lang="en-US" altLang="ja-JP" sz="1200" dirty="0">
              <a:solidFill>
                <a:schemeClr val="bg1"/>
              </a:solidFill>
              <a:latin typeface="游ゴシック" panose="020B0400000000000000" pitchFamily="50" charset="-128"/>
              <a:ea typeface="游ゴシック" panose="020B0400000000000000" pitchFamily="50" charset="-128"/>
            </a:endParaRPr>
          </a:p>
          <a:p>
            <a:r>
              <a:rPr lang="ja-JP" altLang="en-US" sz="1200" dirty="0">
                <a:solidFill>
                  <a:schemeClr val="bg1"/>
                </a:solidFill>
                <a:latin typeface="游ゴシック" panose="020B0400000000000000" pitchFamily="50" charset="-128"/>
                <a:ea typeface="游ゴシック" panose="020B0400000000000000" pitchFamily="50" charset="-128"/>
              </a:rPr>
              <a:t>（熊本市にお住まいの方）</a:t>
            </a:r>
            <a:endParaRPr lang="zh-CN" altLang="en-US" sz="1200" dirty="0">
              <a:solidFill>
                <a:schemeClr val="bg1"/>
              </a:solidFill>
              <a:latin typeface="游ゴシック" panose="020B0400000000000000" pitchFamily="50" charset="-128"/>
              <a:ea typeface="游ゴシック" panose="020B0400000000000000" pitchFamily="50" charset="-128"/>
            </a:endParaRPr>
          </a:p>
        </p:txBody>
      </p:sp>
      <p:sp>
        <p:nvSpPr>
          <p:cNvPr id="4" name="Rectangle 3"/>
          <p:cNvSpPr/>
          <p:nvPr/>
        </p:nvSpPr>
        <p:spPr>
          <a:xfrm>
            <a:off x="791299" y="1856928"/>
            <a:ext cx="6400801" cy="954107"/>
          </a:xfrm>
          <a:prstGeom prst="rect">
            <a:avLst/>
          </a:prstGeom>
          <a:noFill/>
        </p:spPr>
        <p:txBody>
          <a:bodyPr wrap="square" lIns="91440" tIns="45720" rIns="91440" bIns="45720">
            <a:spAutoFit/>
          </a:bodyPr>
          <a:lstStyle/>
          <a:p>
            <a:r>
              <a:rPr lang="ja-JP" altLang="en-US" sz="1400" dirty="0">
                <a:ln w="19050">
                  <a:solidFill>
                    <a:schemeClr val="tx2">
                      <a:tint val="1000"/>
                    </a:schemeClr>
                  </a:solidFill>
                  <a:prstDash val="solid"/>
                </a:ln>
                <a:solidFill>
                  <a:srgbClr val="EC6D81"/>
                </a:solidFill>
                <a:effectLst>
                  <a:outerShdw blurRad="50000" dist="50800" dir="7500000" algn="tl">
                    <a:srgbClr val="000000">
                      <a:shade val="5000"/>
                      <a:alpha val="35000"/>
                    </a:srgbClr>
                  </a:outerShdw>
                </a:effectLst>
                <a:latin typeface="UD Digi Kyokasho NK-R" panose="02020400000000000000" pitchFamily="18" charset="-128"/>
                <a:ea typeface="UD Digi Kyokasho NK-R" panose="02020400000000000000" pitchFamily="18" charset="-128"/>
              </a:rPr>
              <a:t>　</a:t>
            </a:r>
            <a:r>
              <a:rPr lang="ja-JP" altLang="en-US" sz="1400" dirty="0" smtClean="0">
                <a:ln w="19050">
                  <a:noFill/>
                  <a:prstDash val="solid"/>
                </a:ln>
                <a:latin typeface="UD Digi Kyokasho NK-R" panose="02020400000000000000" pitchFamily="18" charset="-128"/>
                <a:ea typeface="UD Digi Kyokasho NK-R" panose="02020400000000000000" pitchFamily="18" charset="-128"/>
              </a:rPr>
              <a:t>今年度も昨年度に続き、</a:t>
            </a:r>
            <a:r>
              <a:rPr lang="ja-JP" altLang="en-US" sz="1400" dirty="0">
                <a:ln w="19050">
                  <a:noFill/>
                  <a:prstDash val="solid"/>
                </a:ln>
                <a:latin typeface="UD Digi Kyokasho NK-R" panose="02020400000000000000" pitchFamily="18" charset="-128"/>
                <a:ea typeface="UD Digi Kyokasho NK-R" panose="02020400000000000000" pitchFamily="18" charset="-128"/>
              </a:rPr>
              <a:t>自死遺族当事者としての視点を持ちながら自死遺族支援や自殺対策にも関わられている</a:t>
            </a:r>
            <a:r>
              <a:rPr lang="ja-JP" altLang="en-US" sz="1400" dirty="0" smtClean="0">
                <a:ln w="19050">
                  <a:noFill/>
                  <a:prstDash val="solid"/>
                </a:ln>
                <a:latin typeface="UD Digi Kyokasho NK-R" panose="02020400000000000000" pitchFamily="18" charset="-128"/>
                <a:ea typeface="UD Digi Kyokasho NK-R" panose="02020400000000000000" pitchFamily="18" charset="-128"/>
              </a:rPr>
              <a:t>山口和浩</a:t>
            </a:r>
            <a:r>
              <a:rPr lang="ja-JP" altLang="en-US" sz="1400" dirty="0">
                <a:ln w="19050">
                  <a:noFill/>
                  <a:prstDash val="solid"/>
                </a:ln>
                <a:latin typeface="UD Digi Kyokasho NK-R" panose="02020400000000000000" pitchFamily="18" charset="-128"/>
                <a:ea typeface="UD Digi Kyokasho NK-R" panose="02020400000000000000" pitchFamily="18" charset="-128"/>
              </a:rPr>
              <a:t>さんをお招きします。</a:t>
            </a:r>
            <a:endParaRPr lang="en-US" altLang="ja-JP" sz="1400" dirty="0">
              <a:ln w="19050">
                <a:noFill/>
                <a:prstDash val="solid"/>
              </a:ln>
              <a:latin typeface="UD Digi Kyokasho NK-R" panose="02020400000000000000" pitchFamily="18" charset="-128"/>
              <a:ea typeface="UD Digi Kyokasho NK-R" panose="02020400000000000000" pitchFamily="18" charset="-128"/>
            </a:endParaRPr>
          </a:p>
          <a:p>
            <a:r>
              <a:rPr lang="ja-JP" altLang="en-US" sz="1400" dirty="0">
                <a:ln w="19050">
                  <a:noFill/>
                  <a:prstDash val="solid"/>
                </a:ln>
                <a:latin typeface="UD Digi Kyokasho NK-R" panose="02020400000000000000" pitchFamily="18" charset="-128"/>
                <a:ea typeface="UD Digi Kyokasho NK-R" panose="02020400000000000000" pitchFamily="18" charset="-128"/>
              </a:rPr>
              <a:t>　ご遺族だけが参加でき、安心・安全は守られます。無理に話をする必要もありません。皆様のご参加をお待ちしております。</a:t>
            </a:r>
            <a:endParaRPr lang="en-US" altLang="ja-JP" sz="1400" dirty="0">
              <a:ln w="19050">
                <a:noFill/>
                <a:prstDash val="solid"/>
              </a:ln>
              <a:latin typeface="UD Digi Kyokasho NK-R" panose="02020400000000000000" pitchFamily="18" charset="-128"/>
              <a:ea typeface="UD Digi Kyokasho NK-R" panose="02020400000000000000" pitchFamily="18" charset="-128"/>
            </a:endParaRPr>
          </a:p>
        </p:txBody>
      </p:sp>
      <p:sp>
        <p:nvSpPr>
          <p:cNvPr id="66" name="Rectangle 65"/>
          <p:cNvSpPr/>
          <p:nvPr/>
        </p:nvSpPr>
        <p:spPr>
          <a:xfrm>
            <a:off x="755020" y="514804"/>
            <a:ext cx="6437080" cy="1374735"/>
          </a:xfrm>
          <a:prstGeom prst="rect">
            <a:avLst/>
          </a:prstGeom>
          <a:noFill/>
        </p:spPr>
        <p:txBody>
          <a:bodyPr wrap="square" lIns="91440" tIns="45720" rIns="91440" bIns="45720">
            <a:spAutoFit/>
          </a:bodyPr>
          <a:lstStyle/>
          <a:p>
            <a:pPr algn="ctr">
              <a:lnSpc>
                <a:spcPts val="5000"/>
              </a:lnSpc>
            </a:pPr>
            <a:r>
              <a:rPr lang="ja-JP" altLang="en-US" sz="4000" b="1" dirty="0">
                <a:ln w="19050">
                  <a:solidFill>
                    <a:schemeClr val="tx2">
                      <a:tint val="1000"/>
                    </a:schemeClr>
                  </a:solidFill>
                  <a:prstDash val="solid"/>
                </a:ln>
                <a:solidFill>
                  <a:srgbClr val="35B597"/>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自死遺族交流会</a:t>
            </a:r>
            <a:r>
              <a:rPr lang="ja-JP" altLang="en-US" sz="3200" b="1" dirty="0">
                <a:ln w="19050">
                  <a:solidFill>
                    <a:schemeClr val="tx2">
                      <a:tint val="1000"/>
                    </a:schemeClr>
                  </a:solidFill>
                  <a:prstDash val="solid"/>
                </a:ln>
                <a:solidFill>
                  <a:srgbClr val="35B597"/>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（かたらんね</a:t>
            </a:r>
            <a:r>
              <a:rPr lang="ja-JP" altLang="en-US" sz="3200" b="1" dirty="0" smtClean="0">
                <a:ln w="19050">
                  <a:solidFill>
                    <a:schemeClr val="tx2">
                      <a:tint val="1000"/>
                    </a:schemeClr>
                  </a:solidFill>
                  <a:prstDash val="solid"/>
                </a:ln>
                <a:solidFill>
                  <a:srgbClr val="35B597"/>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）の</a:t>
            </a:r>
            <a:endParaRPr lang="en-US" altLang="ja-JP" sz="3200" b="1" dirty="0">
              <a:ln w="19050">
                <a:solidFill>
                  <a:schemeClr val="tx2">
                    <a:tint val="1000"/>
                  </a:schemeClr>
                </a:solidFill>
                <a:prstDash val="solid"/>
              </a:ln>
              <a:solidFill>
                <a:srgbClr val="35B597"/>
              </a:solidFill>
              <a:effectLst>
                <a:outerShdw blurRad="50000" dist="50800" dir="7500000" algn="tl">
                  <a:srgbClr val="000000">
                    <a:shade val="5000"/>
                    <a:alpha val="35000"/>
                  </a:srgbClr>
                </a:outerShdw>
              </a:effectLst>
              <a:latin typeface="HGPSoeiKakugothicUB" pitchFamily="34" charset="-128"/>
              <a:ea typeface="HGPSoeiKakugothicUB" pitchFamily="34" charset="-128"/>
            </a:endParaRPr>
          </a:p>
          <a:p>
            <a:pPr algn="ctr">
              <a:lnSpc>
                <a:spcPts val="5000"/>
              </a:lnSpc>
            </a:pPr>
            <a:r>
              <a:rPr lang="ja-JP" altLang="en-US" sz="3600" b="1" dirty="0" smtClean="0">
                <a:ln w="19050">
                  <a:solidFill>
                    <a:schemeClr val="tx2">
                      <a:tint val="1000"/>
                    </a:schemeClr>
                  </a:solidFill>
                  <a:prstDash val="solid"/>
                </a:ln>
                <a:solidFill>
                  <a:srgbClr val="35B597"/>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ご案内</a:t>
            </a:r>
            <a:endParaRPr lang="ja-JP" altLang="en-US" sz="3600" b="1" dirty="0">
              <a:ln w="19050">
                <a:solidFill>
                  <a:schemeClr val="tx2">
                    <a:tint val="1000"/>
                  </a:schemeClr>
                </a:solidFill>
                <a:prstDash val="solid"/>
              </a:ln>
              <a:solidFill>
                <a:srgbClr val="35B597"/>
              </a:solidFill>
              <a:effectLst>
                <a:outerShdw blurRad="50000" dist="50800" dir="7500000" algn="tl">
                  <a:srgbClr val="000000">
                    <a:shade val="5000"/>
                    <a:alpha val="35000"/>
                  </a:srgbClr>
                </a:outerShdw>
              </a:effectLst>
              <a:latin typeface="HGPSoeiKakugothicUB" pitchFamily="34" charset="-128"/>
              <a:ea typeface="HGPSoeiKakugothicUB" pitchFamily="34" charset="-128"/>
            </a:endParaRPr>
          </a:p>
        </p:txBody>
      </p:sp>
      <p:sp>
        <p:nvSpPr>
          <p:cNvPr id="57" name="TextBox 19">
            <a:extLst>
              <a:ext uri="{FF2B5EF4-FFF2-40B4-BE49-F238E27FC236}">
                <a16:creationId xmlns:a16="http://schemas.microsoft.com/office/drawing/2014/main" id="{7462D5AB-F67F-41BD-A958-111139F01DE7}"/>
              </a:ext>
            </a:extLst>
          </p:cNvPr>
          <p:cNvSpPr txBox="1"/>
          <p:nvPr/>
        </p:nvSpPr>
        <p:spPr>
          <a:xfrm>
            <a:off x="2756936" y="2835803"/>
            <a:ext cx="716863" cy="369332"/>
          </a:xfrm>
          <a:prstGeom prst="rect">
            <a:avLst/>
          </a:prstGeom>
          <a:noFill/>
        </p:spPr>
        <p:txBody>
          <a:bodyPr wrap="none" rtlCol="0">
            <a:spAutoFit/>
          </a:bodyPr>
          <a:lstStyle/>
          <a:p>
            <a:r>
              <a:rPr lang="ja-JP" altLang="en-US" sz="1800" dirty="0">
                <a:solidFill>
                  <a:srgbClr val="35B597"/>
                </a:solidFill>
                <a:latin typeface="+mj-ea"/>
                <a:ea typeface="+mj-ea"/>
              </a:rPr>
              <a:t>日 時</a:t>
            </a:r>
            <a:endParaRPr lang="zh-CN" altLang="en-US" sz="1800" dirty="0">
              <a:solidFill>
                <a:srgbClr val="35B597"/>
              </a:solidFill>
              <a:latin typeface="+mj-ea"/>
              <a:ea typeface="+mj-ea"/>
            </a:endParaRPr>
          </a:p>
        </p:txBody>
      </p:sp>
      <p:sp>
        <p:nvSpPr>
          <p:cNvPr id="58" name="TextBox 20">
            <a:extLst>
              <a:ext uri="{FF2B5EF4-FFF2-40B4-BE49-F238E27FC236}">
                <a16:creationId xmlns:a16="http://schemas.microsoft.com/office/drawing/2014/main" id="{351ECACF-7D49-48ED-88F5-A3F9DF0A57CD}"/>
              </a:ext>
            </a:extLst>
          </p:cNvPr>
          <p:cNvSpPr txBox="1"/>
          <p:nvPr/>
        </p:nvSpPr>
        <p:spPr>
          <a:xfrm>
            <a:off x="3501908" y="3634265"/>
            <a:ext cx="3476035" cy="800219"/>
          </a:xfrm>
          <a:prstGeom prst="rect">
            <a:avLst/>
          </a:prstGeom>
          <a:noFill/>
        </p:spPr>
        <p:txBody>
          <a:bodyPr wrap="square" rtlCol="0">
            <a:spAutoFit/>
          </a:bodyPr>
          <a:lstStyle/>
          <a:p>
            <a:r>
              <a:rPr lang="ja-JP" altLang="en-US" sz="1600" dirty="0" smtClean="0">
                <a:latin typeface="UD デジタル 教科書体 N-B" panose="02020700000000000000" pitchFamily="17" charset="-128"/>
                <a:ea typeface="UD デジタル 教科書体 N-B" panose="02020700000000000000" pitchFamily="17" charset="-128"/>
              </a:rPr>
              <a:t>ウェルパルくまもと</a:t>
            </a:r>
            <a:endParaRPr lang="en-US" altLang="ja-JP" sz="1600" dirty="0" smtClean="0">
              <a:latin typeface="UD デジタル 教科書体 N-B" panose="02020700000000000000" pitchFamily="17" charset="-128"/>
              <a:ea typeface="UD デジタル 教科書体 N-B" panose="02020700000000000000" pitchFamily="17" charset="-128"/>
            </a:endParaRPr>
          </a:p>
          <a:p>
            <a:r>
              <a:rPr lang="ja-JP" altLang="en-US" sz="1600" dirty="0">
                <a:latin typeface="UD デジタル 教科書体 N-B" panose="02020700000000000000" pitchFamily="17" charset="-128"/>
                <a:ea typeface="UD デジタル 教科書体 N-B" panose="02020700000000000000" pitchFamily="17" charset="-128"/>
              </a:rPr>
              <a:t>　</a:t>
            </a:r>
            <a:r>
              <a:rPr lang="ja-JP" altLang="en-US" sz="1600" dirty="0" smtClean="0">
                <a:latin typeface="UD デジタル 教科書体 N-B" panose="02020700000000000000" pitchFamily="17" charset="-128"/>
                <a:ea typeface="UD デジタル 教科書体 N-B" panose="02020700000000000000" pitchFamily="17" charset="-128"/>
              </a:rPr>
              <a:t>　　　　　</a:t>
            </a:r>
            <a:r>
              <a:rPr lang="ja-JP" altLang="en-US" sz="1600" dirty="0" smtClean="0">
                <a:latin typeface="UD デジタル 教科書体 N-B" panose="02020700000000000000" pitchFamily="17" charset="-128"/>
                <a:ea typeface="UD デジタル 教科書体 N-B" panose="02020700000000000000" pitchFamily="17" charset="-128"/>
              </a:rPr>
              <a:t>３階　すこやかホール</a:t>
            </a:r>
            <a:endParaRPr lang="en-US" altLang="ja-JP" sz="1600" dirty="0">
              <a:latin typeface="UD デジタル 教科書体 N-B" panose="02020700000000000000" pitchFamily="17" charset="-128"/>
              <a:ea typeface="UD デジタル 教科書体 N-B" panose="02020700000000000000" pitchFamily="17" charset="-128"/>
            </a:endParaRPr>
          </a:p>
          <a:p>
            <a:r>
              <a:rPr lang="ja-JP" altLang="en-US" sz="1400" dirty="0">
                <a:latin typeface="UD デジタル 教科書体 N-B" panose="02020700000000000000" pitchFamily="17" charset="-128"/>
                <a:ea typeface="UD デジタル 教科書体 N-B" panose="02020700000000000000" pitchFamily="17" charset="-128"/>
              </a:rPr>
              <a:t>（熊本市</a:t>
            </a:r>
            <a:r>
              <a:rPr lang="ja-JP" altLang="en-US" sz="1400" dirty="0" smtClean="0">
                <a:latin typeface="UD デジタル 教科書体 N-B" panose="02020700000000000000" pitchFamily="17" charset="-128"/>
                <a:ea typeface="UD デジタル 教科書体 N-B" panose="02020700000000000000" pitchFamily="17" charset="-128"/>
              </a:rPr>
              <a:t>中央区大江５丁目</a:t>
            </a:r>
            <a:r>
              <a:rPr lang="en-US" altLang="ja-JP" sz="1400" dirty="0" smtClean="0">
                <a:latin typeface="UD デジタル 教科書体 N-B" panose="02020700000000000000" pitchFamily="17" charset="-128"/>
                <a:ea typeface="UD デジタル 教科書体 N-B" panose="02020700000000000000" pitchFamily="17" charset="-128"/>
              </a:rPr>
              <a:t>1</a:t>
            </a:r>
            <a:r>
              <a:rPr lang="en-US" altLang="ja-JP" sz="1400" dirty="0">
                <a:latin typeface="UD デジタル 教科書体 N-B" panose="02020700000000000000" pitchFamily="17" charset="-128"/>
                <a:ea typeface="UD デジタル 教科書体 N-B" panose="02020700000000000000" pitchFamily="17" charset="-128"/>
              </a:rPr>
              <a:t>-1</a:t>
            </a:r>
            <a:r>
              <a:rPr lang="ja-JP" altLang="en-US" sz="1400" dirty="0" smtClean="0">
                <a:latin typeface="UD デジタル 教科書体 N-B" panose="02020700000000000000" pitchFamily="17" charset="-128"/>
                <a:ea typeface="UD デジタル 教科書体 N-B" panose="02020700000000000000" pitchFamily="17" charset="-128"/>
              </a:rPr>
              <a:t>）</a:t>
            </a:r>
            <a:endParaRPr lang="en-US" altLang="ja-JP" sz="1400" dirty="0">
              <a:latin typeface="UD デジタル 教科書体 N-B" panose="02020700000000000000" pitchFamily="17" charset="-128"/>
              <a:ea typeface="UD デジタル 教科書体 N-B" panose="02020700000000000000" pitchFamily="17" charset="-128"/>
            </a:endParaRPr>
          </a:p>
        </p:txBody>
      </p:sp>
      <p:sp>
        <p:nvSpPr>
          <p:cNvPr id="64" name="TextBox 19">
            <a:extLst>
              <a:ext uri="{FF2B5EF4-FFF2-40B4-BE49-F238E27FC236}">
                <a16:creationId xmlns:a16="http://schemas.microsoft.com/office/drawing/2014/main" id="{91B2C01C-9BD6-4891-A596-A70A9ECB226D}"/>
              </a:ext>
            </a:extLst>
          </p:cNvPr>
          <p:cNvSpPr txBox="1"/>
          <p:nvPr/>
        </p:nvSpPr>
        <p:spPr>
          <a:xfrm>
            <a:off x="2775426" y="4373856"/>
            <a:ext cx="728268" cy="369332"/>
          </a:xfrm>
          <a:prstGeom prst="rect">
            <a:avLst/>
          </a:prstGeom>
          <a:noFill/>
        </p:spPr>
        <p:txBody>
          <a:bodyPr wrap="square" rtlCol="0">
            <a:spAutoFit/>
          </a:bodyPr>
          <a:lstStyle/>
          <a:p>
            <a:r>
              <a:rPr lang="ja-JP" altLang="en-US" sz="1800" dirty="0">
                <a:solidFill>
                  <a:srgbClr val="35B597"/>
                </a:solidFill>
                <a:latin typeface="+mj-ea"/>
                <a:ea typeface="+mj-ea"/>
              </a:rPr>
              <a:t>内 容</a:t>
            </a:r>
            <a:endParaRPr lang="zh-CN" altLang="en-US" sz="1800" dirty="0">
              <a:solidFill>
                <a:srgbClr val="35B597"/>
              </a:solidFill>
              <a:latin typeface="+mj-ea"/>
              <a:ea typeface="+mj-ea"/>
            </a:endParaRPr>
          </a:p>
        </p:txBody>
      </p:sp>
      <p:sp>
        <p:nvSpPr>
          <p:cNvPr id="67" name="TextBox 20">
            <a:extLst>
              <a:ext uri="{FF2B5EF4-FFF2-40B4-BE49-F238E27FC236}">
                <a16:creationId xmlns:a16="http://schemas.microsoft.com/office/drawing/2014/main" id="{735516F3-45FC-4A9E-B904-E1F1DB6F1CA8}"/>
              </a:ext>
            </a:extLst>
          </p:cNvPr>
          <p:cNvSpPr txBox="1"/>
          <p:nvPr/>
        </p:nvSpPr>
        <p:spPr>
          <a:xfrm>
            <a:off x="3537268" y="4390897"/>
            <a:ext cx="3440675" cy="584775"/>
          </a:xfrm>
          <a:prstGeom prst="rect">
            <a:avLst/>
          </a:prstGeom>
          <a:noFill/>
        </p:spPr>
        <p:txBody>
          <a:bodyPr wrap="square" rtlCol="0">
            <a:spAutoFit/>
          </a:bodyPr>
          <a:lstStyle/>
          <a:p>
            <a:r>
              <a:rPr lang="ja-JP" altLang="en-US" sz="1600" dirty="0">
                <a:latin typeface="UD デジタル 教科書体 N-B" panose="02020700000000000000" pitchFamily="17" charset="-128"/>
                <a:ea typeface="UD デジタル 教科書体 N-B" panose="02020700000000000000" pitchFamily="17" charset="-128"/>
              </a:rPr>
              <a:t>ご遺族の語り　山口　和浩さん</a:t>
            </a:r>
            <a:endParaRPr lang="en-US" altLang="ja-JP" sz="1600" dirty="0">
              <a:latin typeface="UD デジタル 教科書体 N-B" panose="02020700000000000000" pitchFamily="17" charset="-128"/>
              <a:ea typeface="UD デジタル 教科書体 N-B" panose="02020700000000000000" pitchFamily="17" charset="-128"/>
            </a:endParaRPr>
          </a:p>
          <a:p>
            <a:r>
              <a:rPr lang="ja-JP" altLang="en-US" sz="1600" dirty="0">
                <a:latin typeface="UD デジタル 教科書体 N-B" panose="02020700000000000000" pitchFamily="17" charset="-128"/>
                <a:ea typeface="UD デジタル 教科書体 N-B" panose="02020700000000000000" pitchFamily="17" charset="-128"/>
              </a:rPr>
              <a:t>交流会（情報交換等）</a:t>
            </a:r>
            <a:endParaRPr lang="en-US" altLang="zh-CN" sz="1600" dirty="0">
              <a:latin typeface="UD デジタル 教科書体 N-B" panose="02020700000000000000" pitchFamily="17" charset="-128"/>
              <a:ea typeface="UD デジタル 教科書体 N-B" panose="02020700000000000000" pitchFamily="17" charset="-128"/>
            </a:endParaRPr>
          </a:p>
        </p:txBody>
      </p:sp>
      <p:sp>
        <p:nvSpPr>
          <p:cNvPr id="68" name="TextBox 19">
            <a:extLst>
              <a:ext uri="{FF2B5EF4-FFF2-40B4-BE49-F238E27FC236}">
                <a16:creationId xmlns:a16="http://schemas.microsoft.com/office/drawing/2014/main" id="{27ABEA28-BD61-41C8-A4B5-7068946B7B64}"/>
              </a:ext>
            </a:extLst>
          </p:cNvPr>
          <p:cNvSpPr txBox="1"/>
          <p:nvPr/>
        </p:nvSpPr>
        <p:spPr>
          <a:xfrm>
            <a:off x="2772190" y="5051413"/>
            <a:ext cx="765078" cy="369332"/>
          </a:xfrm>
          <a:prstGeom prst="rect">
            <a:avLst/>
          </a:prstGeom>
          <a:noFill/>
        </p:spPr>
        <p:txBody>
          <a:bodyPr wrap="square" rtlCol="0">
            <a:spAutoFit/>
          </a:bodyPr>
          <a:lstStyle/>
          <a:p>
            <a:r>
              <a:rPr lang="ja-JP" altLang="en-US" sz="1800" dirty="0">
                <a:solidFill>
                  <a:srgbClr val="35B597"/>
                </a:solidFill>
                <a:latin typeface="+mj-ea"/>
                <a:ea typeface="+mj-ea"/>
              </a:rPr>
              <a:t>主 催</a:t>
            </a:r>
            <a:endParaRPr lang="zh-CN" altLang="en-US" sz="1800" dirty="0">
              <a:solidFill>
                <a:srgbClr val="35B597"/>
              </a:solidFill>
              <a:latin typeface="+mj-ea"/>
              <a:ea typeface="+mj-ea"/>
            </a:endParaRPr>
          </a:p>
        </p:txBody>
      </p:sp>
      <p:sp>
        <p:nvSpPr>
          <p:cNvPr id="70" name="TextBox 20">
            <a:extLst>
              <a:ext uri="{FF2B5EF4-FFF2-40B4-BE49-F238E27FC236}">
                <a16:creationId xmlns:a16="http://schemas.microsoft.com/office/drawing/2014/main" id="{18C23C6B-90CC-48A7-B1FA-2A6BF0AD214A}"/>
              </a:ext>
            </a:extLst>
          </p:cNvPr>
          <p:cNvSpPr txBox="1"/>
          <p:nvPr/>
        </p:nvSpPr>
        <p:spPr>
          <a:xfrm>
            <a:off x="3561532" y="5123581"/>
            <a:ext cx="3048231" cy="584775"/>
          </a:xfrm>
          <a:prstGeom prst="rect">
            <a:avLst/>
          </a:prstGeom>
          <a:noFill/>
        </p:spPr>
        <p:txBody>
          <a:bodyPr wrap="square" rtlCol="0">
            <a:spAutoFit/>
          </a:bodyPr>
          <a:lstStyle/>
          <a:p>
            <a:r>
              <a:rPr lang="ja-JP" altLang="en-US" sz="1600" dirty="0" smtClean="0">
                <a:latin typeface="UD デジタル 教科書体 N-B" panose="02020700000000000000" pitchFamily="17" charset="-128"/>
                <a:ea typeface="UD デジタル 教科書体 N-B" panose="02020700000000000000" pitchFamily="17" charset="-128"/>
              </a:rPr>
              <a:t>熊本県</a:t>
            </a:r>
            <a:r>
              <a:rPr lang="ja-JP" altLang="en-US" sz="1600" dirty="0">
                <a:latin typeface="UD デジタル 教科書体 N-B" panose="02020700000000000000" pitchFamily="17" charset="-128"/>
                <a:ea typeface="UD デジタル 教科書体 N-B" panose="02020700000000000000" pitchFamily="17" charset="-128"/>
              </a:rPr>
              <a:t>精神保健福祉</a:t>
            </a:r>
            <a:r>
              <a:rPr lang="ja-JP" altLang="en-US" sz="1600" dirty="0" smtClean="0">
                <a:latin typeface="UD デジタル 教科書体 N-B" panose="02020700000000000000" pitchFamily="17" charset="-128"/>
                <a:ea typeface="UD デジタル 教科書体 N-B" panose="02020700000000000000" pitchFamily="17" charset="-128"/>
              </a:rPr>
              <a:t>センター</a:t>
            </a:r>
            <a:endParaRPr lang="en-US" altLang="ja-JP" sz="1600" dirty="0" smtClean="0">
              <a:latin typeface="UD デジタル 教科書体 N-B" panose="02020700000000000000" pitchFamily="17" charset="-128"/>
              <a:ea typeface="UD デジタル 教科書体 N-B" panose="02020700000000000000" pitchFamily="17" charset="-128"/>
            </a:endParaRPr>
          </a:p>
          <a:p>
            <a:r>
              <a:rPr lang="ja-JP" altLang="en-US" sz="1600" dirty="0">
                <a:latin typeface="UD デジタル 教科書体 N-B" panose="02020700000000000000" pitchFamily="17" charset="-128"/>
                <a:ea typeface="UD デジタル 教科書体 N-B" panose="02020700000000000000" pitchFamily="17" charset="-128"/>
              </a:rPr>
              <a:t>熊本市こころの健康</a:t>
            </a:r>
            <a:r>
              <a:rPr lang="ja-JP" altLang="en-US" sz="1600" dirty="0" smtClean="0">
                <a:latin typeface="UD デジタル 教科書体 N-B" panose="02020700000000000000" pitchFamily="17" charset="-128"/>
                <a:ea typeface="UD デジタル 教科書体 N-B" panose="02020700000000000000" pitchFamily="17" charset="-128"/>
              </a:rPr>
              <a:t>センター</a:t>
            </a:r>
            <a:endParaRPr lang="en-US" altLang="ja-JP" sz="1600" dirty="0">
              <a:latin typeface="UD デジタル 教科書体 N-B" panose="02020700000000000000" pitchFamily="17" charset="-128"/>
              <a:ea typeface="UD デジタル 教科書体 N-B" panose="02020700000000000000" pitchFamily="17" charset="-128"/>
            </a:endParaRPr>
          </a:p>
        </p:txBody>
      </p:sp>
      <p:pic>
        <p:nvPicPr>
          <p:cNvPr id="71" name="Picture 11">
            <a:extLst>
              <a:ext uri="{FF2B5EF4-FFF2-40B4-BE49-F238E27FC236}">
                <a16:creationId xmlns:a16="http://schemas.microsoft.com/office/drawing/2014/main" id="{D29CA28B-CEB6-4B92-AAEC-FB6B9352F44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4242" y="4491040"/>
            <a:ext cx="1213846" cy="121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 name="TextBox 18">
            <a:extLst>
              <a:ext uri="{FF2B5EF4-FFF2-40B4-BE49-F238E27FC236}">
                <a16:creationId xmlns:a16="http://schemas.microsoft.com/office/drawing/2014/main" id="{20723CF4-7ED2-4848-896B-B3EEF693AA5D}"/>
              </a:ext>
            </a:extLst>
          </p:cNvPr>
          <p:cNvSpPr txBox="1"/>
          <p:nvPr/>
        </p:nvSpPr>
        <p:spPr>
          <a:xfrm>
            <a:off x="934622" y="4577541"/>
            <a:ext cx="1393085" cy="907941"/>
          </a:xfrm>
          <a:prstGeom prst="rect">
            <a:avLst/>
          </a:prstGeom>
          <a:noFill/>
        </p:spPr>
        <p:txBody>
          <a:bodyPr wrap="square" rtlCol="0">
            <a:spAutoFit/>
          </a:bodyPr>
          <a:lstStyle/>
          <a:p>
            <a:pPr algn="ctr">
              <a:lnSpc>
                <a:spcPct val="150000"/>
              </a:lnSpc>
            </a:pPr>
            <a:r>
              <a:rPr lang="ja-JP" altLang="en-US" sz="1400" u="sng" dirty="0" smtClean="0">
                <a:solidFill>
                  <a:schemeClr val="bg1">
                    <a:lumMod val="95000"/>
                  </a:schemeClr>
                </a:solidFill>
                <a:latin typeface="+mj-ea"/>
                <a:ea typeface="+mj-ea"/>
              </a:rPr>
              <a:t>対</a:t>
            </a:r>
            <a:r>
              <a:rPr lang="ja-JP" altLang="en-US" sz="1400" u="sng" dirty="0">
                <a:solidFill>
                  <a:schemeClr val="bg1">
                    <a:lumMod val="95000"/>
                  </a:schemeClr>
                </a:solidFill>
                <a:latin typeface="+mj-ea"/>
                <a:ea typeface="+mj-ea"/>
              </a:rPr>
              <a:t> </a:t>
            </a:r>
            <a:r>
              <a:rPr lang="ja-JP" altLang="en-US" sz="1400" u="sng" dirty="0" smtClean="0">
                <a:solidFill>
                  <a:schemeClr val="bg1">
                    <a:lumMod val="95000"/>
                  </a:schemeClr>
                </a:solidFill>
                <a:latin typeface="+mj-ea"/>
                <a:ea typeface="+mj-ea"/>
              </a:rPr>
              <a:t>象</a:t>
            </a:r>
            <a:endParaRPr lang="ja-JP" altLang="en-US" sz="1400" u="sng" dirty="0">
              <a:solidFill>
                <a:schemeClr val="bg1">
                  <a:lumMod val="95000"/>
                </a:schemeClr>
              </a:solidFill>
              <a:latin typeface="+mj-ea"/>
              <a:ea typeface="+mj-ea"/>
            </a:endParaRPr>
          </a:p>
          <a:p>
            <a:pPr algn="ctr"/>
            <a:r>
              <a:rPr lang="ja-JP" altLang="en-US" sz="1500" dirty="0">
                <a:solidFill>
                  <a:schemeClr val="bg1">
                    <a:lumMod val="95000"/>
                  </a:schemeClr>
                </a:solidFill>
                <a:latin typeface="+mj-ea"/>
                <a:ea typeface="+mj-ea"/>
              </a:rPr>
              <a:t>自死</a:t>
            </a:r>
            <a:r>
              <a:rPr lang="ja-JP" altLang="en-US" sz="1500" dirty="0" smtClean="0">
                <a:solidFill>
                  <a:schemeClr val="bg1">
                    <a:lumMod val="95000"/>
                  </a:schemeClr>
                </a:solidFill>
                <a:latin typeface="+mj-ea"/>
                <a:ea typeface="+mj-ea"/>
              </a:rPr>
              <a:t>遺族</a:t>
            </a:r>
            <a:r>
              <a:rPr lang="ja-JP" altLang="en-US" sz="1400" dirty="0" smtClean="0">
                <a:solidFill>
                  <a:schemeClr val="bg1">
                    <a:lumMod val="95000"/>
                  </a:schemeClr>
                </a:solidFill>
                <a:latin typeface="+mj-ea"/>
                <a:ea typeface="+mj-ea"/>
              </a:rPr>
              <a:t>の</a:t>
            </a:r>
            <a:r>
              <a:rPr lang="ja-JP" altLang="en-US" sz="1500" dirty="0" smtClean="0">
                <a:solidFill>
                  <a:schemeClr val="bg1">
                    <a:lumMod val="95000"/>
                  </a:schemeClr>
                </a:solidFill>
                <a:latin typeface="+mj-ea"/>
                <a:ea typeface="+mj-ea"/>
              </a:rPr>
              <a:t>方のみ</a:t>
            </a:r>
            <a:endParaRPr lang="zh-CN" altLang="en-US" sz="1500" dirty="0">
              <a:solidFill>
                <a:schemeClr val="bg1">
                  <a:lumMod val="95000"/>
                </a:schemeClr>
              </a:solidFill>
              <a:latin typeface="+mj-ea"/>
              <a:ea typeface="+mj-ea"/>
            </a:endParaRPr>
          </a:p>
        </p:txBody>
      </p:sp>
      <p:sp>
        <p:nvSpPr>
          <p:cNvPr id="77" name="TextBox 34">
            <a:extLst>
              <a:ext uri="{FF2B5EF4-FFF2-40B4-BE49-F238E27FC236}">
                <a16:creationId xmlns:a16="http://schemas.microsoft.com/office/drawing/2014/main" id="{A26B2F54-4C39-41B7-BE04-B3039D83EF0E}"/>
              </a:ext>
            </a:extLst>
          </p:cNvPr>
          <p:cNvSpPr txBox="1"/>
          <p:nvPr/>
        </p:nvSpPr>
        <p:spPr>
          <a:xfrm>
            <a:off x="4393827" y="8928526"/>
            <a:ext cx="2215936" cy="461665"/>
          </a:xfrm>
          <a:prstGeom prst="rect">
            <a:avLst/>
          </a:prstGeom>
          <a:solidFill>
            <a:srgbClr val="35B597"/>
          </a:solidFill>
        </p:spPr>
        <p:txBody>
          <a:bodyPr wrap="square" rtlCol="0">
            <a:spAutoFit/>
          </a:bodyPr>
          <a:lstStyle/>
          <a:p>
            <a:r>
              <a:rPr lang="ja-JP" altLang="en-US" sz="1200" dirty="0">
                <a:solidFill>
                  <a:schemeClr val="bg1"/>
                </a:solidFill>
                <a:latin typeface="游ゴシック" panose="020B0400000000000000" pitchFamily="50" charset="-128"/>
                <a:ea typeface="游ゴシック" panose="020B0400000000000000" pitchFamily="50" charset="-128"/>
              </a:rPr>
              <a:t>熊本県精神保健福祉センター</a:t>
            </a:r>
            <a:endParaRPr lang="en-US" altLang="ja-JP" sz="1200" dirty="0">
              <a:solidFill>
                <a:schemeClr val="bg1"/>
              </a:solidFill>
              <a:latin typeface="游ゴシック" panose="020B0400000000000000" pitchFamily="50" charset="-128"/>
              <a:ea typeface="游ゴシック" panose="020B0400000000000000" pitchFamily="50" charset="-128"/>
            </a:endParaRPr>
          </a:p>
          <a:p>
            <a:r>
              <a:rPr lang="ja-JP" altLang="en-US" sz="1200" dirty="0">
                <a:solidFill>
                  <a:schemeClr val="bg1"/>
                </a:solidFill>
                <a:latin typeface="游ゴシック" panose="020B0400000000000000" pitchFamily="50" charset="-128"/>
                <a:ea typeface="游ゴシック" panose="020B0400000000000000" pitchFamily="50" charset="-128"/>
              </a:rPr>
              <a:t>（</a:t>
            </a:r>
            <a:r>
              <a:rPr lang="ja-JP" altLang="en-US" sz="1200" dirty="0" smtClean="0">
                <a:solidFill>
                  <a:schemeClr val="bg1"/>
                </a:solidFill>
                <a:latin typeface="游ゴシック" panose="020B0400000000000000" pitchFamily="50" charset="-128"/>
                <a:ea typeface="游ゴシック" panose="020B0400000000000000" pitchFamily="50" charset="-128"/>
              </a:rPr>
              <a:t>熊本市外</a:t>
            </a:r>
            <a:r>
              <a:rPr lang="ja-JP" altLang="en-US" sz="1200" dirty="0">
                <a:solidFill>
                  <a:schemeClr val="bg1"/>
                </a:solidFill>
                <a:latin typeface="游ゴシック" panose="020B0400000000000000" pitchFamily="50" charset="-128"/>
                <a:ea typeface="游ゴシック" panose="020B0400000000000000" pitchFamily="50" charset="-128"/>
              </a:rPr>
              <a:t>にお住まいの方）</a:t>
            </a:r>
            <a:endParaRPr lang="zh-CN" altLang="en-US" sz="1200" dirty="0">
              <a:solidFill>
                <a:schemeClr val="bg1"/>
              </a:solidFill>
              <a:latin typeface="游ゴシック" panose="020B0400000000000000" pitchFamily="50" charset="-128"/>
              <a:ea typeface="游ゴシック" panose="020B0400000000000000" pitchFamily="50" charset="-128"/>
            </a:endParaRPr>
          </a:p>
        </p:txBody>
      </p:sp>
      <p:sp>
        <p:nvSpPr>
          <p:cNvPr id="79" name="TextBox 29">
            <a:extLst>
              <a:ext uri="{FF2B5EF4-FFF2-40B4-BE49-F238E27FC236}">
                <a16:creationId xmlns:a16="http://schemas.microsoft.com/office/drawing/2014/main" id="{BA8D2963-4A0A-4962-B9B0-5F0F1D3E855C}"/>
              </a:ext>
            </a:extLst>
          </p:cNvPr>
          <p:cNvSpPr txBox="1"/>
          <p:nvPr/>
        </p:nvSpPr>
        <p:spPr>
          <a:xfrm>
            <a:off x="4264281" y="9483611"/>
            <a:ext cx="2831541" cy="430887"/>
          </a:xfrm>
          <a:prstGeom prst="rect">
            <a:avLst/>
          </a:prstGeom>
          <a:noFill/>
        </p:spPr>
        <p:txBody>
          <a:bodyPr wrap="square" rtlCol="0">
            <a:spAutoFit/>
          </a:bodyPr>
          <a:lstStyle/>
          <a:p>
            <a:r>
              <a:rPr lang="en-US" altLang="ja-JP" sz="1100" dirty="0">
                <a:latin typeface="UD デジタル 教科書体 NK-B" panose="02020700000000000000" pitchFamily="18" charset="-128"/>
                <a:ea typeface="UD デジタル 教科書体 NK-B" panose="02020700000000000000" pitchFamily="18" charset="-128"/>
              </a:rPr>
              <a:t>【</a:t>
            </a:r>
            <a:r>
              <a:rPr lang="ja-JP" altLang="en-US" sz="1100" dirty="0" smtClean="0">
                <a:latin typeface="UD デジタル 教科書体 NK-B" panose="02020700000000000000" pitchFamily="18" charset="-128"/>
                <a:ea typeface="UD デジタル 教科書体 NK-B" panose="02020700000000000000" pitchFamily="18" charset="-128"/>
              </a:rPr>
              <a:t>問い合わせ</a:t>
            </a:r>
            <a:r>
              <a:rPr lang="ja-JP" altLang="en-US" sz="1100" dirty="0">
                <a:latin typeface="UD デジタル 教科書体 NK-B" panose="02020700000000000000" pitchFamily="18" charset="-128"/>
                <a:ea typeface="UD デジタル 教科書体 NK-B" panose="02020700000000000000" pitchFamily="18" charset="-128"/>
              </a:rPr>
              <a:t>・</a:t>
            </a:r>
            <a:r>
              <a:rPr lang="ja-JP" altLang="en-US" sz="1100" dirty="0" smtClean="0">
                <a:latin typeface="UD デジタル 教科書体 NK-B" panose="02020700000000000000" pitchFamily="18" charset="-128"/>
                <a:ea typeface="UD デジタル 教科書体 NK-B" panose="02020700000000000000" pitchFamily="18" charset="-128"/>
              </a:rPr>
              <a:t>ご相談</a:t>
            </a:r>
            <a:r>
              <a:rPr lang="en-US" altLang="ja-JP" sz="1100" dirty="0" smtClean="0">
                <a:latin typeface="UD デジタル 教科書体 NK-B" panose="02020700000000000000" pitchFamily="18" charset="-128"/>
                <a:ea typeface="UD デジタル 教科書体 NK-B" panose="02020700000000000000" pitchFamily="18" charset="-128"/>
              </a:rPr>
              <a:t>】</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en-US" altLang="ja-JP" sz="1100" dirty="0">
                <a:latin typeface="UD デジタル 教科書体 NK-B" panose="02020700000000000000" pitchFamily="18" charset="-128"/>
                <a:ea typeface="UD デジタル 教科書体 NK-B" panose="02020700000000000000" pitchFamily="18" charset="-128"/>
              </a:rPr>
              <a:t>096-386-1166</a:t>
            </a:r>
            <a:r>
              <a:rPr lang="ja-JP" altLang="en-US" sz="1100" dirty="0">
                <a:latin typeface="UD デジタル 教科書体 NK-B" panose="02020700000000000000" pitchFamily="18" charset="-128"/>
                <a:ea typeface="UD デジタル 教科書体 NK-B" panose="02020700000000000000" pitchFamily="18" charset="-128"/>
              </a:rPr>
              <a:t>　（平日</a:t>
            </a:r>
            <a:r>
              <a:rPr lang="en-US" altLang="ja-JP" sz="1100" dirty="0">
                <a:latin typeface="UD デジタル 教科書体 NK-B" panose="02020700000000000000" pitchFamily="18" charset="-128"/>
                <a:ea typeface="UD デジタル 教科書体 NK-B" panose="02020700000000000000" pitchFamily="18" charset="-128"/>
              </a:rPr>
              <a:t>9:00</a:t>
            </a:r>
            <a:r>
              <a:rPr lang="ja-JP" altLang="en-US" sz="1100" dirty="0">
                <a:latin typeface="UD デジタル 教科書体 NK-B" panose="02020700000000000000" pitchFamily="18" charset="-128"/>
                <a:ea typeface="UD デジタル 教科書体 NK-B" panose="02020700000000000000" pitchFamily="18" charset="-128"/>
              </a:rPr>
              <a:t>～</a:t>
            </a:r>
            <a:r>
              <a:rPr lang="en-US" altLang="ja-JP" sz="1100" dirty="0">
                <a:latin typeface="UD デジタル 教科書体 NK-B" panose="02020700000000000000" pitchFamily="18" charset="-128"/>
                <a:ea typeface="UD デジタル 教科書体 NK-B" panose="02020700000000000000" pitchFamily="18" charset="-128"/>
              </a:rPr>
              <a:t>16:00</a:t>
            </a:r>
            <a:r>
              <a:rPr lang="ja-JP" altLang="en-US" sz="1100" dirty="0">
                <a:latin typeface="UD デジタル 教科書体 NK-B" panose="02020700000000000000" pitchFamily="18" charset="-128"/>
                <a:ea typeface="UD デジタル 教科書体 NK-B" panose="02020700000000000000" pitchFamily="18" charset="-128"/>
              </a:rPr>
              <a:t>）</a:t>
            </a:r>
            <a:endParaRPr lang="en-US" altLang="ja-JP" sz="1100" dirty="0">
              <a:latin typeface="UD デジタル 教科書体 NK-B" panose="02020700000000000000" pitchFamily="18" charset="-128"/>
              <a:ea typeface="UD デジタル 教科書体 NK-B" panose="02020700000000000000" pitchFamily="18" charset="-128"/>
            </a:endParaRPr>
          </a:p>
        </p:txBody>
      </p:sp>
      <p:sp>
        <p:nvSpPr>
          <p:cNvPr id="80" name="TextBox 19">
            <a:extLst>
              <a:ext uri="{FF2B5EF4-FFF2-40B4-BE49-F238E27FC236}">
                <a16:creationId xmlns:a16="http://schemas.microsoft.com/office/drawing/2014/main" id="{7469DD78-8270-4A66-8A5D-0B33386F8FD7}"/>
              </a:ext>
            </a:extLst>
          </p:cNvPr>
          <p:cNvSpPr txBox="1"/>
          <p:nvPr/>
        </p:nvSpPr>
        <p:spPr>
          <a:xfrm>
            <a:off x="2762544" y="3606069"/>
            <a:ext cx="774724" cy="369332"/>
          </a:xfrm>
          <a:prstGeom prst="rect">
            <a:avLst/>
          </a:prstGeom>
          <a:noFill/>
        </p:spPr>
        <p:txBody>
          <a:bodyPr wrap="square" rtlCol="0">
            <a:spAutoFit/>
          </a:bodyPr>
          <a:lstStyle/>
          <a:p>
            <a:r>
              <a:rPr lang="ja-JP" altLang="en-US" sz="1800" dirty="0">
                <a:solidFill>
                  <a:srgbClr val="35B597"/>
                </a:solidFill>
                <a:latin typeface="+mj-ea"/>
                <a:ea typeface="+mj-ea"/>
              </a:rPr>
              <a:t>場 所</a:t>
            </a:r>
            <a:endParaRPr lang="zh-CN" altLang="en-US" sz="1800" dirty="0">
              <a:solidFill>
                <a:srgbClr val="35B597"/>
              </a:solidFill>
              <a:latin typeface="+mj-ea"/>
              <a:ea typeface="+mj-ea"/>
            </a:endParaRPr>
          </a:p>
        </p:txBody>
      </p:sp>
    </p:spTree>
    <p:extLst>
      <p:ext uri="{BB962C8B-B14F-4D97-AF65-F5344CB8AC3E}">
        <p14:creationId xmlns:p14="http://schemas.microsoft.com/office/powerpoint/2010/main" val="779290052"/>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93</Words>
  <Application>Microsoft Office PowerPoint</Application>
  <PresentationFormat>ユーザー設定</PresentationFormat>
  <Paragraphs>34</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HGPSoeiKakugothicUB</vt:lpstr>
      <vt:lpstr>ＭＳ Ｐゴシック</vt:lpstr>
      <vt:lpstr>宋体</vt:lpstr>
      <vt:lpstr>UD Digi Kyokasho NK-R</vt:lpstr>
      <vt:lpstr>UD デジタル 教科書体 N-B</vt:lpstr>
      <vt:lpstr>UD デジタル 教科書体 NK-B</vt:lpstr>
      <vt:lpstr>游ゴシック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2016-07-29T12:48:25Z</dcterms:created>
  <dcterms:modified xsi:type="dcterms:W3CDTF">2024-08-06T06:21:26Z</dcterms:modified>
</cp:coreProperties>
</file>