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6" r:id="rId2"/>
    <p:sldId id="268" r:id="rId3"/>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1730"/>
    <a:srgbClr val="FFCCFF"/>
    <a:srgbClr val="CCFF66"/>
    <a:srgbClr val="FF9999"/>
    <a:srgbClr val="BEE6FA"/>
    <a:srgbClr val="F6AF9D"/>
    <a:srgbClr val="1F1F70"/>
    <a:srgbClr val="852F3B"/>
    <a:srgbClr val="531D25"/>
    <a:srgbClr val="C16C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30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2.jpg"/><Relationship Id="rId4"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3" name="図プレースホルダー 12"/>
          <p:cNvSpPr>
            <a:spLocks noGrp="1"/>
          </p:cNvSpPr>
          <p:nvPr>
            <p:ph type="pic" sz="quarter" idx="10" hasCustomPrompt="1"/>
          </p:nvPr>
        </p:nvSpPr>
        <p:spPr>
          <a:xfrm>
            <a:off x="0" y="-6349"/>
            <a:ext cx="5120108" cy="3849108"/>
          </a:xfrm>
          <a:custGeom>
            <a:avLst/>
            <a:gdLst>
              <a:gd name="connsiteX0" fmla="*/ 0 w 5120108"/>
              <a:gd name="connsiteY0" fmla="*/ 0 h 3849108"/>
              <a:gd name="connsiteX1" fmla="*/ 5120108 w 5120108"/>
              <a:gd name="connsiteY1" fmla="*/ 0 h 3849108"/>
              <a:gd name="connsiteX2" fmla="*/ 5120108 w 5120108"/>
              <a:gd name="connsiteY2" fmla="*/ 3849108 h 3849108"/>
              <a:gd name="connsiteX3" fmla="*/ 0 w 5120108"/>
              <a:gd name="connsiteY3" fmla="*/ 3849108 h 3849108"/>
            </a:gdLst>
            <a:ahLst/>
            <a:cxnLst>
              <a:cxn ang="0">
                <a:pos x="connsiteX0" y="connsiteY0"/>
              </a:cxn>
              <a:cxn ang="0">
                <a:pos x="connsiteX1" y="connsiteY1"/>
              </a:cxn>
              <a:cxn ang="0">
                <a:pos x="connsiteX2" y="connsiteY2"/>
              </a:cxn>
              <a:cxn ang="0">
                <a:pos x="connsiteX3" y="connsiteY3"/>
              </a:cxn>
            </a:cxnLst>
            <a:rect l="l" t="t" r="r" b="b"/>
            <a:pathLst>
              <a:path w="5120108" h="3849108">
                <a:moveTo>
                  <a:pt x="0" y="0"/>
                </a:moveTo>
                <a:lnTo>
                  <a:pt x="5120108" y="0"/>
                </a:lnTo>
                <a:lnTo>
                  <a:pt x="5120108" y="3849108"/>
                </a:lnTo>
                <a:lnTo>
                  <a:pt x="0" y="3849108"/>
                </a:lnTo>
                <a:close/>
              </a:path>
            </a:pathLst>
          </a:custGeom>
          <a:blipFill dpi="0" rotWithShape="1">
            <a:blip r:embed="rId2"/>
            <a:srcRect/>
            <a:tile tx="0" ty="0" sx="100000" sy="100000" flip="none" algn="ctr"/>
          </a:blipFill>
        </p:spPr>
        <p:txBody>
          <a:bodyPr wrap="square" tIns="147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図プレースホルダー 15"/>
          <p:cNvSpPr>
            <a:spLocks noGrp="1"/>
          </p:cNvSpPr>
          <p:nvPr>
            <p:ph type="pic" sz="quarter" idx="11" hasCustomPrompt="1"/>
          </p:nvPr>
        </p:nvSpPr>
        <p:spPr>
          <a:xfrm>
            <a:off x="241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3"/>
            <a:srcRect/>
            <a:tile tx="0" ty="0" sx="100000" sy="100000" flip="none" algn="ctr"/>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8" name="図プレースホルダー 17"/>
          <p:cNvSpPr>
            <a:spLocks noGrp="1"/>
          </p:cNvSpPr>
          <p:nvPr>
            <p:ph type="pic" sz="quarter" idx="12" hasCustomPrompt="1"/>
          </p:nvPr>
        </p:nvSpPr>
        <p:spPr>
          <a:xfrm>
            <a:off x="2654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4"/>
            <a:srcRect/>
            <a:tile tx="0" ty="0" sx="100000" sy="100000" flip="none" algn="tl"/>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9" name="図プレースホルダー 18"/>
          <p:cNvSpPr>
            <a:spLocks noGrp="1"/>
          </p:cNvSpPr>
          <p:nvPr>
            <p:ph type="pic" sz="quarter" idx="13" hasCustomPrompt="1"/>
          </p:nvPr>
        </p:nvSpPr>
        <p:spPr>
          <a:xfrm>
            <a:off x="5067300" y="7146847"/>
            <a:ext cx="2251075" cy="1692275"/>
          </a:xfrm>
          <a:custGeom>
            <a:avLst/>
            <a:gdLst>
              <a:gd name="connsiteX0" fmla="*/ 0 w 2251075"/>
              <a:gd name="connsiteY0" fmla="*/ 0 h 1692275"/>
              <a:gd name="connsiteX1" fmla="*/ 2251075 w 2251075"/>
              <a:gd name="connsiteY1" fmla="*/ 0 h 1692275"/>
              <a:gd name="connsiteX2" fmla="*/ 2251075 w 2251075"/>
              <a:gd name="connsiteY2" fmla="*/ 1692275 h 1692275"/>
              <a:gd name="connsiteX3" fmla="*/ 0 w 2251075"/>
              <a:gd name="connsiteY3" fmla="*/ 1692275 h 1692275"/>
            </a:gdLst>
            <a:ahLst/>
            <a:cxnLst>
              <a:cxn ang="0">
                <a:pos x="connsiteX0" y="connsiteY0"/>
              </a:cxn>
              <a:cxn ang="0">
                <a:pos x="connsiteX1" y="connsiteY1"/>
              </a:cxn>
              <a:cxn ang="0">
                <a:pos x="connsiteX2" y="connsiteY2"/>
              </a:cxn>
              <a:cxn ang="0">
                <a:pos x="connsiteX3" y="connsiteY3"/>
              </a:cxn>
            </a:cxnLst>
            <a:rect l="l" t="t" r="r" b="b"/>
            <a:pathLst>
              <a:path w="2251075" h="1692275">
                <a:moveTo>
                  <a:pt x="0" y="0"/>
                </a:moveTo>
                <a:lnTo>
                  <a:pt x="2251075" y="0"/>
                </a:lnTo>
                <a:lnTo>
                  <a:pt x="2251075" y="1692275"/>
                </a:lnTo>
                <a:lnTo>
                  <a:pt x="0" y="1692275"/>
                </a:lnTo>
                <a:close/>
              </a:path>
            </a:pathLst>
          </a:custGeom>
          <a:blipFill dpi="0" rotWithShape="1">
            <a:blip r:embed="rId5"/>
            <a:srcRect/>
            <a:tile tx="0" ty="0" sx="100000" sy="100000" flip="none" algn="tl"/>
          </a:blipFill>
        </p:spPr>
        <p:txBody>
          <a:bodyPr wrap="square" tIns="396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1018117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図プレースホルダー 12"/>
          <p:cNvSpPr>
            <a:spLocks noGrp="1"/>
          </p:cNvSpPr>
          <p:nvPr>
            <p:ph type="pic" sz="quarter" idx="10" hasCustomPrompt="1"/>
          </p:nvPr>
        </p:nvSpPr>
        <p:spPr>
          <a:xfrm>
            <a:off x="3079751" y="1392073"/>
            <a:ext cx="4479925" cy="3784027"/>
          </a:xfrm>
          <a:custGeom>
            <a:avLst/>
            <a:gdLst>
              <a:gd name="connsiteX0" fmla="*/ 0 w 4479925"/>
              <a:gd name="connsiteY0" fmla="*/ 0 h 3784027"/>
              <a:gd name="connsiteX1" fmla="*/ 4479925 w 4479925"/>
              <a:gd name="connsiteY1" fmla="*/ 0 h 3784027"/>
              <a:gd name="connsiteX2" fmla="*/ 4479925 w 4479925"/>
              <a:gd name="connsiteY2" fmla="*/ 3784027 h 3784027"/>
              <a:gd name="connsiteX3" fmla="*/ 0 w 4479925"/>
              <a:gd name="connsiteY3" fmla="*/ 3784027 h 3784027"/>
            </a:gdLst>
            <a:ahLst/>
            <a:cxnLst>
              <a:cxn ang="0">
                <a:pos x="connsiteX0" y="connsiteY0"/>
              </a:cxn>
              <a:cxn ang="0">
                <a:pos x="connsiteX1" y="connsiteY1"/>
              </a:cxn>
              <a:cxn ang="0">
                <a:pos x="connsiteX2" y="connsiteY2"/>
              </a:cxn>
              <a:cxn ang="0">
                <a:pos x="connsiteX3" y="connsiteY3"/>
              </a:cxn>
            </a:cxnLst>
            <a:rect l="l" t="t" r="r" b="b"/>
            <a:pathLst>
              <a:path w="4479925" h="3784027">
                <a:moveTo>
                  <a:pt x="0" y="0"/>
                </a:moveTo>
                <a:lnTo>
                  <a:pt x="4479925" y="0"/>
                </a:lnTo>
                <a:lnTo>
                  <a:pt x="4479925" y="3784027"/>
                </a:lnTo>
                <a:lnTo>
                  <a:pt x="0" y="3784027"/>
                </a:lnTo>
                <a:close/>
              </a:path>
            </a:pathLst>
          </a:custGeom>
          <a:blipFill dpi="0" rotWithShape="1">
            <a:blip r:embed="rId2"/>
            <a:srcRect/>
            <a:tile tx="0" ty="0" sx="100000" sy="100000" flip="none" algn="ctr"/>
          </a:blipFill>
        </p:spPr>
        <p:txBody>
          <a:bodyPr wrap="square" tIns="129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図プレースホルダー 15"/>
          <p:cNvSpPr>
            <a:spLocks noGrp="1"/>
          </p:cNvSpPr>
          <p:nvPr>
            <p:ph type="pic" sz="quarter" idx="11" hasCustomPrompt="1"/>
          </p:nvPr>
        </p:nvSpPr>
        <p:spPr>
          <a:xfrm>
            <a:off x="0" y="1392073"/>
            <a:ext cx="3079750" cy="1892828"/>
          </a:xfrm>
          <a:custGeom>
            <a:avLst/>
            <a:gdLst>
              <a:gd name="connsiteX0" fmla="*/ 0 w 3079750"/>
              <a:gd name="connsiteY0" fmla="*/ 0 h 1892828"/>
              <a:gd name="connsiteX1" fmla="*/ 3079750 w 3079750"/>
              <a:gd name="connsiteY1" fmla="*/ 0 h 1892828"/>
              <a:gd name="connsiteX2" fmla="*/ 3079750 w 3079750"/>
              <a:gd name="connsiteY2" fmla="*/ 1892828 h 1892828"/>
              <a:gd name="connsiteX3" fmla="*/ 0 w 3079750"/>
              <a:gd name="connsiteY3" fmla="*/ 1892828 h 1892828"/>
            </a:gdLst>
            <a:ahLst/>
            <a:cxnLst>
              <a:cxn ang="0">
                <a:pos x="connsiteX0" y="connsiteY0"/>
              </a:cxn>
              <a:cxn ang="0">
                <a:pos x="connsiteX1" y="connsiteY1"/>
              </a:cxn>
              <a:cxn ang="0">
                <a:pos x="connsiteX2" y="connsiteY2"/>
              </a:cxn>
              <a:cxn ang="0">
                <a:pos x="connsiteX3" y="connsiteY3"/>
              </a:cxn>
            </a:cxnLst>
            <a:rect l="l" t="t" r="r" b="b"/>
            <a:pathLst>
              <a:path w="3079750" h="1892828">
                <a:moveTo>
                  <a:pt x="0" y="0"/>
                </a:moveTo>
                <a:lnTo>
                  <a:pt x="3079750" y="0"/>
                </a:lnTo>
                <a:lnTo>
                  <a:pt x="3079750" y="1892828"/>
                </a:lnTo>
                <a:lnTo>
                  <a:pt x="0" y="1892828"/>
                </a:lnTo>
                <a:close/>
              </a:path>
            </a:pathLst>
          </a:custGeom>
          <a:blipFill dpi="0" rotWithShape="1">
            <a:blip r:embed="rId3"/>
            <a:srcRect/>
            <a:tile tx="0" ty="0" sx="100000" sy="100000" flip="none" algn="ctr"/>
          </a:blipFill>
        </p:spPr>
        <p:txBody>
          <a:bodyPr wrap="square" tIns="540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7" name="図プレースホルダー 16"/>
          <p:cNvSpPr>
            <a:spLocks noGrp="1"/>
          </p:cNvSpPr>
          <p:nvPr>
            <p:ph type="pic" sz="quarter" idx="12" hasCustomPrompt="1"/>
          </p:nvPr>
        </p:nvSpPr>
        <p:spPr>
          <a:xfrm>
            <a:off x="0" y="3282458"/>
            <a:ext cx="3079750" cy="1892828"/>
          </a:xfrm>
          <a:custGeom>
            <a:avLst/>
            <a:gdLst>
              <a:gd name="connsiteX0" fmla="*/ 0 w 3079750"/>
              <a:gd name="connsiteY0" fmla="*/ 0 h 1892828"/>
              <a:gd name="connsiteX1" fmla="*/ 3079750 w 3079750"/>
              <a:gd name="connsiteY1" fmla="*/ 0 h 1892828"/>
              <a:gd name="connsiteX2" fmla="*/ 3079750 w 3079750"/>
              <a:gd name="connsiteY2" fmla="*/ 1892828 h 1892828"/>
              <a:gd name="connsiteX3" fmla="*/ 0 w 3079750"/>
              <a:gd name="connsiteY3" fmla="*/ 1892828 h 1892828"/>
            </a:gdLst>
            <a:ahLst/>
            <a:cxnLst>
              <a:cxn ang="0">
                <a:pos x="connsiteX0" y="connsiteY0"/>
              </a:cxn>
              <a:cxn ang="0">
                <a:pos x="connsiteX1" y="connsiteY1"/>
              </a:cxn>
              <a:cxn ang="0">
                <a:pos x="connsiteX2" y="connsiteY2"/>
              </a:cxn>
              <a:cxn ang="0">
                <a:pos x="connsiteX3" y="connsiteY3"/>
              </a:cxn>
            </a:cxnLst>
            <a:rect l="l" t="t" r="r" b="b"/>
            <a:pathLst>
              <a:path w="3079750" h="1892828">
                <a:moveTo>
                  <a:pt x="0" y="0"/>
                </a:moveTo>
                <a:lnTo>
                  <a:pt x="3079750" y="0"/>
                </a:lnTo>
                <a:lnTo>
                  <a:pt x="3079750" y="1892828"/>
                </a:lnTo>
                <a:lnTo>
                  <a:pt x="0" y="1892828"/>
                </a:lnTo>
                <a:close/>
              </a:path>
            </a:pathLst>
          </a:custGeom>
          <a:blipFill dpi="0" rotWithShape="1">
            <a:blip r:embed="rId4"/>
            <a:srcRect/>
            <a:tile tx="0" ty="0" sx="100000" sy="100000" flip="none" algn="ctr"/>
          </a:blipFill>
        </p:spPr>
        <p:txBody>
          <a:bodyPr wrap="square" tIns="540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0" name="図プレースホルダー 9"/>
          <p:cNvSpPr>
            <a:spLocks noGrp="1"/>
          </p:cNvSpPr>
          <p:nvPr>
            <p:ph type="pic" sz="quarter" idx="13" hasCustomPrompt="1"/>
          </p:nvPr>
        </p:nvSpPr>
        <p:spPr>
          <a:xfrm>
            <a:off x="4505326" y="9112530"/>
            <a:ext cx="3054350" cy="1579284"/>
          </a:xfrm>
          <a:custGeom>
            <a:avLst/>
            <a:gdLst>
              <a:gd name="connsiteX0" fmla="*/ 0 w 3054350"/>
              <a:gd name="connsiteY0" fmla="*/ 0 h 1579284"/>
              <a:gd name="connsiteX1" fmla="*/ 3054350 w 3054350"/>
              <a:gd name="connsiteY1" fmla="*/ 0 h 1579284"/>
              <a:gd name="connsiteX2" fmla="*/ 3054350 w 3054350"/>
              <a:gd name="connsiteY2" fmla="*/ 1579284 h 1579284"/>
              <a:gd name="connsiteX3" fmla="*/ 0 w 3054350"/>
              <a:gd name="connsiteY3" fmla="*/ 1579284 h 1579284"/>
            </a:gdLst>
            <a:ahLst/>
            <a:cxnLst>
              <a:cxn ang="0">
                <a:pos x="connsiteX0" y="connsiteY0"/>
              </a:cxn>
              <a:cxn ang="0">
                <a:pos x="connsiteX1" y="connsiteY1"/>
              </a:cxn>
              <a:cxn ang="0">
                <a:pos x="connsiteX2" y="connsiteY2"/>
              </a:cxn>
              <a:cxn ang="0">
                <a:pos x="connsiteX3" y="connsiteY3"/>
              </a:cxn>
            </a:cxnLst>
            <a:rect l="l" t="t" r="r" b="b"/>
            <a:pathLst>
              <a:path w="3054350" h="1579284">
                <a:moveTo>
                  <a:pt x="0" y="0"/>
                </a:moveTo>
                <a:lnTo>
                  <a:pt x="3054350" y="0"/>
                </a:lnTo>
                <a:lnTo>
                  <a:pt x="3054350" y="1579284"/>
                </a:lnTo>
                <a:lnTo>
                  <a:pt x="0" y="1579284"/>
                </a:lnTo>
                <a:close/>
              </a:path>
            </a:pathLst>
          </a:custGeom>
          <a:blipFill dpi="0" rotWithShape="1">
            <a:blip r:embed="rId5"/>
            <a:srcRect/>
            <a:tile tx="0" ty="0" sx="100000" sy="100000" flip="none" algn="tl"/>
          </a:blipFill>
        </p:spPr>
        <p:txBody>
          <a:bodyPr wrap="square" tIns="324000">
            <a:no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382173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12" name="図プレースホルダー 11"/>
          <p:cNvSpPr>
            <a:spLocks noGrp="1"/>
          </p:cNvSpPr>
          <p:nvPr>
            <p:ph type="pic" sz="quarter" idx="10" hasCustomPrompt="1"/>
          </p:nvPr>
        </p:nvSpPr>
        <p:spPr>
          <a:xfrm>
            <a:off x="3422651" y="1588"/>
            <a:ext cx="4137025" cy="4279900"/>
          </a:xfrm>
          <a:custGeom>
            <a:avLst/>
            <a:gdLst>
              <a:gd name="connsiteX0" fmla="*/ 739775 w 4137025"/>
              <a:gd name="connsiteY0" fmla="*/ 0 h 4279900"/>
              <a:gd name="connsiteX1" fmla="*/ 4137025 w 4137025"/>
              <a:gd name="connsiteY1" fmla="*/ 0 h 4279900"/>
              <a:gd name="connsiteX2" fmla="*/ 4137025 w 4137025"/>
              <a:gd name="connsiteY2" fmla="*/ 3676650 h 4279900"/>
              <a:gd name="connsiteX3" fmla="*/ 4054475 w 4137025"/>
              <a:gd name="connsiteY3" fmla="*/ 3743325 h 4279900"/>
              <a:gd name="connsiteX4" fmla="*/ 3968750 w 4137025"/>
              <a:gd name="connsiteY4" fmla="*/ 3810000 h 4279900"/>
              <a:gd name="connsiteX5" fmla="*/ 3879850 w 4137025"/>
              <a:gd name="connsiteY5" fmla="*/ 3870325 h 4279900"/>
              <a:gd name="connsiteX6" fmla="*/ 3784600 w 4137025"/>
              <a:gd name="connsiteY6" fmla="*/ 3930650 h 4279900"/>
              <a:gd name="connsiteX7" fmla="*/ 3692525 w 4137025"/>
              <a:gd name="connsiteY7" fmla="*/ 3984625 h 4279900"/>
              <a:gd name="connsiteX8" fmla="*/ 3594100 w 4137025"/>
              <a:gd name="connsiteY8" fmla="*/ 4032250 h 4279900"/>
              <a:gd name="connsiteX9" fmla="*/ 3492500 w 4137025"/>
              <a:gd name="connsiteY9" fmla="*/ 4079875 h 4279900"/>
              <a:gd name="connsiteX10" fmla="*/ 3390900 w 4137025"/>
              <a:gd name="connsiteY10" fmla="*/ 4121150 h 4279900"/>
              <a:gd name="connsiteX11" fmla="*/ 3286125 w 4137025"/>
              <a:gd name="connsiteY11" fmla="*/ 4156075 h 4279900"/>
              <a:gd name="connsiteX12" fmla="*/ 3181350 w 4137025"/>
              <a:gd name="connsiteY12" fmla="*/ 4187825 h 4279900"/>
              <a:gd name="connsiteX13" fmla="*/ 3073400 w 4137025"/>
              <a:gd name="connsiteY13" fmla="*/ 4216400 h 4279900"/>
              <a:gd name="connsiteX14" fmla="*/ 2962275 w 4137025"/>
              <a:gd name="connsiteY14" fmla="*/ 4238625 h 4279900"/>
              <a:gd name="connsiteX15" fmla="*/ 2851150 w 4137025"/>
              <a:gd name="connsiteY15" fmla="*/ 4257675 h 4279900"/>
              <a:gd name="connsiteX16" fmla="*/ 2736850 w 4137025"/>
              <a:gd name="connsiteY16" fmla="*/ 4270375 h 4279900"/>
              <a:gd name="connsiteX17" fmla="*/ 2622550 w 4137025"/>
              <a:gd name="connsiteY17" fmla="*/ 4279900 h 4279900"/>
              <a:gd name="connsiteX18" fmla="*/ 2505075 w 4137025"/>
              <a:gd name="connsiteY18" fmla="*/ 4279900 h 4279900"/>
              <a:gd name="connsiteX19" fmla="*/ 2378075 w 4137025"/>
              <a:gd name="connsiteY19" fmla="*/ 4276725 h 4279900"/>
              <a:gd name="connsiteX20" fmla="*/ 2251075 w 4137025"/>
              <a:gd name="connsiteY20" fmla="*/ 4267200 h 4279900"/>
              <a:gd name="connsiteX21" fmla="*/ 2124075 w 4137025"/>
              <a:gd name="connsiteY21" fmla="*/ 4251325 h 4279900"/>
              <a:gd name="connsiteX22" fmla="*/ 2000250 w 4137025"/>
              <a:gd name="connsiteY22" fmla="*/ 4229100 h 4279900"/>
              <a:gd name="connsiteX23" fmla="*/ 1879600 w 4137025"/>
              <a:gd name="connsiteY23" fmla="*/ 4203700 h 4279900"/>
              <a:gd name="connsiteX24" fmla="*/ 1762125 w 4137025"/>
              <a:gd name="connsiteY24" fmla="*/ 4168775 h 4279900"/>
              <a:gd name="connsiteX25" fmla="*/ 1644650 w 4137025"/>
              <a:gd name="connsiteY25" fmla="*/ 4130675 h 4279900"/>
              <a:gd name="connsiteX26" fmla="*/ 1530350 w 4137025"/>
              <a:gd name="connsiteY26" fmla="*/ 4083050 h 4279900"/>
              <a:gd name="connsiteX27" fmla="*/ 1419225 w 4137025"/>
              <a:gd name="connsiteY27" fmla="*/ 4035425 h 4279900"/>
              <a:gd name="connsiteX28" fmla="*/ 1311275 w 4137025"/>
              <a:gd name="connsiteY28" fmla="*/ 3978275 h 4279900"/>
              <a:gd name="connsiteX29" fmla="*/ 1206500 w 4137025"/>
              <a:gd name="connsiteY29" fmla="*/ 3917950 h 4279900"/>
              <a:gd name="connsiteX30" fmla="*/ 1104900 w 4137025"/>
              <a:gd name="connsiteY30" fmla="*/ 3854450 h 4279900"/>
              <a:gd name="connsiteX31" fmla="*/ 1006475 w 4137025"/>
              <a:gd name="connsiteY31" fmla="*/ 3784600 h 4279900"/>
              <a:gd name="connsiteX32" fmla="*/ 911225 w 4137025"/>
              <a:gd name="connsiteY32" fmla="*/ 3708400 h 4279900"/>
              <a:gd name="connsiteX33" fmla="*/ 822325 w 4137025"/>
              <a:gd name="connsiteY33" fmla="*/ 3632200 h 4279900"/>
              <a:gd name="connsiteX34" fmla="*/ 733425 w 4137025"/>
              <a:gd name="connsiteY34" fmla="*/ 3546475 h 4279900"/>
              <a:gd name="connsiteX35" fmla="*/ 650875 w 4137025"/>
              <a:gd name="connsiteY35" fmla="*/ 3460750 h 4279900"/>
              <a:gd name="connsiteX36" fmla="*/ 574675 w 4137025"/>
              <a:gd name="connsiteY36" fmla="*/ 3368675 h 4279900"/>
              <a:gd name="connsiteX37" fmla="*/ 498475 w 4137025"/>
              <a:gd name="connsiteY37" fmla="*/ 3276600 h 4279900"/>
              <a:gd name="connsiteX38" fmla="*/ 428625 w 4137025"/>
              <a:gd name="connsiteY38" fmla="*/ 3178175 h 4279900"/>
              <a:gd name="connsiteX39" fmla="*/ 365125 w 4137025"/>
              <a:gd name="connsiteY39" fmla="*/ 3076575 h 4279900"/>
              <a:gd name="connsiteX40" fmla="*/ 304800 w 4137025"/>
              <a:gd name="connsiteY40" fmla="*/ 2971800 h 4279900"/>
              <a:gd name="connsiteX41" fmla="*/ 247650 w 4137025"/>
              <a:gd name="connsiteY41" fmla="*/ 2863850 h 4279900"/>
              <a:gd name="connsiteX42" fmla="*/ 196850 w 4137025"/>
              <a:gd name="connsiteY42" fmla="*/ 2752725 h 4279900"/>
              <a:gd name="connsiteX43" fmla="*/ 152400 w 4137025"/>
              <a:gd name="connsiteY43" fmla="*/ 2638425 h 4279900"/>
              <a:gd name="connsiteX44" fmla="*/ 114300 w 4137025"/>
              <a:gd name="connsiteY44" fmla="*/ 2520950 h 4279900"/>
              <a:gd name="connsiteX45" fmla="*/ 79375 w 4137025"/>
              <a:gd name="connsiteY45" fmla="*/ 2403475 h 4279900"/>
              <a:gd name="connsiteX46" fmla="*/ 50800 w 4137025"/>
              <a:gd name="connsiteY46" fmla="*/ 2282825 h 4279900"/>
              <a:gd name="connsiteX47" fmla="*/ 31750 w 4137025"/>
              <a:gd name="connsiteY47" fmla="*/ 2159000 h 4279900"/>
              <a:gd name="connsiteX48" fmla="*/ 15875 w 4137025"/>
              <a:gd name="connsiteY48" fmla="*/ 2032000 h 4279900"/>
              <a:gd name="connsiteX49" fmla="*/ 3175 w 4137025"/>
              <a:gd name="connsiteY49" fmla="*/ 1905000 h 4279900"/>
              <a:gd name="connsiteX50" fmla="*/ 0 w 4137025"/>
              <a:gd name="connsiteY50" fmla="*/ 1778000 h 4279900"/>
              <a:gd name="connsiteX51" fmla="*/ 3175 w 4137025"/>
              <a:gd name="connsiteY51" fmla="*/ 1647825 h 4279900"/>
              <a:gd name="connsiteX52" fmla="*/ 15875 w 4137025"/>
              <a:gd name="connsiteY52" fmla="*/ 1520825 h 4279900"/>
              <a:gd name="connsiteX53" fmla="*/ 31750 w 4137025"/>
              <a:gd name="connsiteY53" fmla="*/ 1393825 h 4279900"/>
              <a:gd name="connsiteX54" fmla="*/ 53975 w 4137025"/>
              <a:gd name="connsiteY54" fmla="*/ 1270000 h 4279900"/>
              <a:gd name="connsiteX55" fmla="*/ 79375 w 4137025"/>
              <a:gd name="connsiteY55" fmla="*/ 1149350 h 4279900"/>
              <a:gd name="connsiteX56" fmla="*/ 114300 w 4137025"/>
              <a:gd name="connsiteY56" fmla="*/ 1028700 h 4279900"/>
              <a:gd name="connsiteX57" fmla="*/ 155575 w 4137025"/>
              <a:gd name="connsiteY57" fmla="*/ 914400 h 4279900"/>
              <a:gd name="connsiteX58" fmla="*/ 200025 w 4137025"/>
              <a:gd name="connsiteY58" fmla="*/ 800100 h 4279900"/>
              <a:gd name="connsiteX59" fmla="*/ 250825 w 4137025"/>
              <a:gd name="connsiteY59" fmla="*/ 688975 h 4279900"/>
              <a:gd name="connsiteX60" fmla="*/ 304800 w 4137025"/>
              <a:gd name="connsiteY60" fmla="*/ 581025 h 4279900"/>
              <a:gd name="connsiteX61" fmla="*/ 365125 w 4137025"/>
              <a:gd name="connsiteY61" fmla="*/ 473075 h 4279900"/>
              <a:gd name="connsiteX62" fmla="*/ 431800 w 4137025"/>
              <a:gd name="connsiteY62" fmla="*/ 371475 h 4279900"/>
              <a:gd name="connsiteX63" fmla="*/ 501650 w 4137025"/>
              <a:gd name="connsiteY63" fmla="*/ 273050 h 4279900"/>
              <a:gd name="connsiteX64" fmla="*/ 577850 w 4137025"/>
              <a:gd name="connsiteY64" fmla="*/ 180975 h 4279900"/>
              <a:gd name="connsiteX65" fmla="*/ 657225 w 4137025"/>
              <a:gd name="connsiteY65" fmla="*/ 88900 h 427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137025" h="4279900">
                <a:moveTo>
                  <a:pt x="739775" y="0"/>
                </a:moveTo>
                <a:lnTo>
                  <a:pt x="4137025" y="0"/>
                </a:lnTo>
                <a:lnTo>
                  <a:pt x="4137025" y="3676650"/>
                </a:lnTo>
                <a:lnTo>
                  <a:pt x="4054475" y="3743325"/>
                </a:lnTo>
                <a:lnTo>
                  <a:pt x="3968750" y="3810000"/>
                </a:lnTo>
                <a:lnTo>
                  <a:pt x="3879850" y="3870325"/>
                </a:lnTo>
                <a:lnTo>
                  <a:pt x="3784600" y="3930650"/>
                </a:lnTo>
                <a:lnTo>
                  <a:pt x="3692525" y="3984625"/>
                </a:lnTo>
                <a:lnTo>
                  <a:pt x="3594100" y="4032250"/>
                </a:lnTo>
                <a:lnTo>
                  <a:pt x="3492500" y="4079875"/>
                </a:lnTo>
                <a:lnTo>
                  <a:pt x="3390900" y="4121150"/>
                </a:lnTo>
                <a:lnTo>
                  <a:pt x="3286125" y="4156075"/>
                </a:lnTo>
                <a:lnTo>
                  <a:pt x="3181350" y="4187825"/>
                </a:lnTo>
                <a:lnTo>
                  <a:pt x="3073400" y="4216400"/>
                </a:lnTo>
                <a:lnTo>
                  <a:pt x="2962275" y="4238625"/>
                </a:lnTo>
                <a:lnTo>
                  <a:pt x="2851150" y="4257675"/>
                </a:lnTo>
                <a:lnTo>
                  <a:pt x="2736850" y="4270375"/>
                </a:lnTo>
                <a:lnTo>
                  <a:pt x="2622550" y="4279900"/>
                </a:lnTo>
                <a:lnTo>
                  <a:pt x="2505075" y="4279900"/>
                </a:lnTo>
                <a:lnTo>
                  <a:pt x="2378075" y="4276725"/>
                </a:lnTo>
                <a:lnTo>
                  <a:pt x="2251075" y="4267200"/>
                </a:lnTo>
                <a:lnTo>
                  <a:pt x="2124075" y="4251325"/>
                </a:lnTo>
                <a:lnTo>
                  <a:pt x="2000250" y="4229100"/>
                </a:lnTo>
                <a:lnTo>
                  <a:pt x="1879600" y="4203700"/>
                </a:lnTo>
                <a:lnTo>
                  <a:pt x="1762125" y="4168775"/>
                </a:lnTo>
                <a:lnTo>
                  <a:pt x="1644650" y="4130675"/>
                </a:lnTo>
                <a:lnTo>
                  <a:pt x="1530350" y="4083050"/>
                </a:lnTo>
                <a:lnTo>
                  <a:pt x="1419225" y="4035425"/>
                </a:lnTo>
                <a:lnTo>
                  <a:pt x="1311275" y="3978275"/>
                </a:lnTo>
                <a:lnTo>
                  <a:pt x="1206500" y="3917950"/>
                </a:lnTo>
                <a:lnTo>
                  <a:pt x="1104900" y="3854450"/>
                </a:lnTo>
                <a:lnTo>
                  <a:pt x="1006475" y="3784600"/>
                </a:lnTo>
                <a:lnTo>
                  <a:pt x="911225" y="3708400"/>
                </a:lnTo>
                <a:lnTo>
                  <a:pt x="822325" y="3632200"/>
                </a:lnTo>
                <a:lnTo>
                  <a:pt x="733425" y="3546475"/>
                </a:lnTo>
                <a:lnTo>
                  <a:pt x="650875" y="3460750"/>
                </a:lnTo>
                <a:lnTo>
                  <a:pt x="574675" y="3368675"/>
                </a:lnTo>
                <a:lnTo>
                  <a:pt x="498475" y="3276600"/>
                </a:lnTo>
                <a:lnTo>
                  <a:pt x="428625" y="3178175"/>
                </a:lnTo>
                <a:lnTo>
                  <a:pt x="365125" y="3076575"/>
                </a:lnTo>
                <a:lnTo>
                  <a:pt x="304800" y="2971800"/>
                </a:lnTo>
                <a:lnTo>
                  <a:pt x="247650" y="2863850"/>
                </a:lnTo>
                <a:lnTo>
                  <a:pt x="196850" y="2752725"/>
                </a:lnTo>
                <a:lnTo>
                  <a:pt x="152400" y="2638425"/>
                </a:lnTo>
                <a:lnTo>
                  <a:pt x="114300" y="2520950"/>
                </a:lnTo>
                <a:lnTo>
                  <a:pt x="79375" y="2403475"/>
                </a:lnTo>
                <a:lnTo>
                  <a:pt x="50800" y="2282825"/>
                </a:lnTo>
                <a:lnTo>
                  <a:pt x="31750" y="2159000"/>
                </a:lnTo>
                <a:lnTo>
                  <a:pt x="15875" y="2032000"/>
                </a:lnTo>
                <a:lnTo>
                  <a:pt x="3175" y="1905000"/>
                </a:lnTo>
                <a:lnTo>
                  <a:pt x="0" y="1778000"/>
                </a:lnTo>
                <a:lnTo>
                  <a:pt x="3175" y="1647825"/>
                </a:lnTo>
                <a:lnTo>
                  <a:pt x="15875" y="1520825"/>
                </a:lnTo>
                <a:lnTo>
                  <a:pt x="31750" y="1393825"/>
                </a:lnTo>
                <a:lnTo>
                  <a:pt x="53975" y="1270000"/>
                </a:lnTo>
                <a:lnTo>
                  <a:pt x="79375" y="1149350"/>
                </a:lnTo>
                <a:lnTo>
                  <a:pt x="114300" y="1028700"/>
                </a:lnTo>
                <a:lnTo>
                  <a:pt x="155575" y="914400"/>
                </a:lnTo>
                <a:lnTo>
                  <a:pt x="200025" y="800100"/>
                </a:lnTo>
                <a:lnTo>
                  <a:pt x="250825" y="688975"/>
                </a:lnTo>
                <a:lnTo>
                  <a:pt x="304800" y="581025"/>
                </a:lnTo>
                <a:lnTo>
                  <a:pt x="365125" y="473075"/>
                </a:lnTo>
                <a:lnTo>
                  <a:pt x="431800" y="371475"/>
                </a:lnTo>
                <a:lnTo>
                  <a:pt x="501650" y="273050"/>
                </a:lnTo>
                <a:lnTo>
                  <a:pt x="577850" y="180975"/>
                </a:lnTo>
                <a:lnTo>
                  <a:pt x="657225" y="88900"/>
                </a:lnTo>
                <a:close/>
              </a:path>
            </a:pathLst>
          </a:custGeom>
          <a:blipFill dpi="0" rotWithShape="1">
            <a:blip r:embed="rId2"/>
            <a:srcRect/>
            <a:tile tx="0" ty="0" sx="100000" sy="100000" flip="none" algn="ctr"/>
          </a:blipFill>
        </p:spPr>
        <p:txBody>
          <a:bodyPr wrap="square" tIns="165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5" name="図プレースホルダー 14"/>
          <p:cNvSpPr>
            <a:spLocks noGrp="1"/>
          </p:cNvSpPr>
          <p:nvPr>
            <p:ph type="pic" sz="quarter" idx="11" hasCustomPrompt="1"/>
          </p:nvPr>
        </p:nvSpPr>
        <p:spPr>
          <a:xfrm>
            <a:off x="1588" y="386208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dpi="0" rotWithShape="1">
            <a:blip r:embed="rId3"/>
            <a:srcRect/>
            <a:tile tx="0" ty="0" sx="100000" sy="100000" flip="none" algn="ctr"/>
          </a:blipFill>
        </p:spPr>
        <p:txBody>
          <a:bodyPr wrap="square" tIns="93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7" name="図プレースホルダー 16" hidden="1"/>
          <p:cNvSpPr>
            <a:spLocks noGrp="1"/>
          </p:cNvSpPr>
          <p:nvPr>
            <p:ph type="pic" sz="quarter" idx="12" hasCustomPrompt="1"/>
          </p:nvPr>
        </p:nvSpPr>
        <p:spPr>
          <a:xfrm>
            <a:off x="3781425" y="673863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a:blip r:embed="rId4"/>
            <a:stretch>
              <a:fillRect/>
            </a:stretch>
          </a:blipFill>
        </p:spPr>
        <p:txBody>
          <a:bodyPr wrap="square" tIns="936000">
            <a:noAutofit/>
          </a:bodyPr>
          <a:lstStyle>
            <a:lvl1pPr marL="0" indent="0" algn="ctr">
              <a:buNone/>
              <a:defRPr sz="1600">
                <a:solidFill>
                  <a:srgbClr val="E5536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8" name="図プレースホルダー 17"/>
          <p:cNvSpPr>
            <a:spLocks noGrp="1"/>
          </p:cNvSpPr>
          <p:nvPr>
            <p:ph type="pic" sz="quarter" idx="13" hasCustomPrompt="1"/>
          </p:nvPr>
        </p:nvSpPr>
        <p:spPr>
          <a:xfrm>
            <a:off x="3781426" y="6738639"/>
            <a:ext cx="3778250" cy="2876550"/>
          </a:xfrm>
          <a:custGeom>
            <a:avLst/>
            <a:gdLst>
              <a:gd name="connsiteX0" fmla="*/ 0 w 3778250"/>
              <a:gd name="connsiteY0" fmla="*/ 0 h 2876550"/>
              <a:gd name="connsiteX1" fmla="*/ 3778250 w 3778250"/>
              <a:gd name="connsiteY1" fmla="*/ 0 h 2876550"/>
              <a:gd name="connsiteX2" fmla="*/ 3778250 w 3778250"/>
              <a:gd name="connsiteY2" fmla="*/ 2876550 h 2876550"/>
              <a:gd name="connsiteX3" fmla="*/ 0 w 3778250"/>
              <a:gd name="connsiteY3" fmla="*/ 2876550 h 2876550"/>
            </a:gdLst>
            <a:ahLst/>
            <a:cxnLst>
              <a:cxn ang="0">
                <a:pos x="connsiteX0" y="connsiteY0"/>
              </a:cxn>
              <a:cxn ang="0">
                <a:pos x="connsiteX1" y="connsiteY1"/>
              </a:cxn>
              <a:cxn ang="0">
                <a:pos x="connsiteX2" y="connsiteY2"/>
              </a:cxn>
              <a:cxn ang="0">
                <a:pos x="connsiteX3" y="connsiteY3"/>
              </a:cxn>
            </a:cxnLst>
            <a:rect l="l" t="t" r="r" b="b"/>
            <a:pathLst>
              <a:path w="3778250" h="2876550">
                <a:moveTo>
                  <a:pt x="0" y="0"/>
                </a:moveTo>
                <a:lnTo>
                  <a:pt x="3778250" y="0"/>
                </a:lnTo>
                <a:lnTo>
                  <a:pt x="3778250" y="2876550"/>
                </a:lnTo>
                <a:lnTo>
                  <a:pt x="0" y="2876550"/>
                </a:lnTo>
                <a:close/>
              </a:path>
            </a:pathLst>
          </a:custGeom>
          <a:blipFill dpi="0" rotWithShape="1">
            <a:blip r:embed="rId5"/>
            <a:srcRect/>
            <a:tile tx="0" ty="0" sx="100000" sy="100000" flip="none" algn="ctr"/>
          </a:blipFill>
        </p:spPr>
        <p:txBody>
          <a:bodyPr wrap="square" tIns="936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57097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727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89DC4DC-AF54-4368-AE6A-2E6D71B68A52}" type="datetimeFigureOut">
              <a:rPr kumimoji="1" lang="ja-JP" altLang="en-US" smtClean="0"/>
              <a:t>2025/3/26</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639375-5CE0-4570-A7A0-661997AB3ABB}" type="slidenum">
              <a:rPr kumimoji="1" lang="ja-JP" altLang="en-US" smtClean="0"/>
              <a:t>‹#›</a:t>
            </a:fld>
            <a:endParaRPr kumimoji="1" lang="ja-JP" altLang="en-US"/>
          </a:p>
        </p:txBody>
      </p:sp>
    </p:spTree>
    <p:extLst>
      <p:ext uri="{BB962C8B-B14F-4D97-AF65-F5344CB8AC3E}">
        <p14:creationId xmlns:p14="http://schemas.microsoft.com/office/powerpoint/2010/main" val="733101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14">
            <a:extLst>
              <a:ext uri="{FF2B5EF4-FFF2-40B4-BE49-F238E27FC236}">
                <a16:creationId xmlns:a16="http://schemas.microsoft.com/office/drawing/2014/main" id="{62F59EEA-D0B0-4103-ADE7-E921C224C2CB}"/>
              </a:ext>
            </a:extLst>
          </p:cNvPr>
          <p:cNvGrpSpPr>
            <a:grpSpLocks noChangeAspect="1"/>
          </p:cNvGrpSpPr>
          <p:nvPr/>
        </p:nvGrpSpPr>
        <p:grpSpPr bwMode="auto">
          <a:xfrm>
            <a:off x="4822050" y="5813358"/>
            <a:ext cx="2335733" cy="2596047"/>
            <a:chOff x="376" y="3707"/>
            <a:chExt cx="1410" cy="1390"/>
          </a:xfrm>
        </p:grpSpPr>
        <p:sp>
          <p:nvSpPr>
            <p:cNvPr id="90" name="Freeform 15">
              <a:extLst>
                <a:ext uri="{FF2B5EF4-FFF2-40B4-BE49-F238E27FC236}">
                  <a16:creationId xmlns:a16="http://schemas.microsoft.com/office/drawing/2014/main" id="{D2A9F068-F2CB-44B7-B528-7935E4B72D85}"/>
                </a:ext>
              </a:extLst>
            </p:cNvPr>
            <p:cNvSpPr>
              <a:spLocks/>
            </p:cNvSpPr>
            <p:nvPr/>
          </p:nvSpPr>
          <p:spPr bwMode="auto">
            <a:xfrm>
              <a:off x="376" y="3707"/>
              <a:ext cx="1410" cy="1390"/>
            </a:xfrm>
            <a:custGeom>
              <a:avLst/>
              <a:gdLst>
                <a:gd name="T0" fmla="*/ 1410 w 1410"/>
                <a:gd name="T1" fmla="*/ 1646 h 1720"/>
                <a:gd name="T2" fmla="*/ 1410 w 1410"/>
                <a:gd name="T3" fmla="*/ 1646 h 1720"/>
                <a:gd name="T4" fmla="*/ 1408 w 1410"/>
                <a:gd name="T5" fmla="*/ 1660 h 1720"/>
                <a:gd name="T6" fmla="*/ 1404 w 1410"/>
                <a:gd name="T7" fmla="*/ 1674 h 1720"/>
                <a:gd name="T8" fmla="*/ 1398 w 1410"/>
                <a:gd name="T9" fmla="*/ 1688 h 1720"/>
                <a:gd name="T10" fmla="*/ 1388 w 1410"/>
                <a:gd name="T11" fmla="*/ 1698 h 1720"/>
                <a:gd name="T12" fmla="*/ 1378 w 1410"/>
                <a:gd name="T13" fmla="*/ 1708 h 1720"/>
                <a:gd name="T14" fmla="*/ 1364 w 1410"/>
                <a:gd name="T15" fmla="*/ 1714 h 1720"/>
                <a:gd name="T16" fmla="*/ 1350 w 1410"/>
                <a:gd name="T17" fmla="*/ 1718 h 1720"/>
                <a:gd name="T18" fmla="*/ 1336 w 1410"/>
                <a:gd name="T19" fmla="*/ 1720 h 1720"/>
                <a:gd name="T20" fmla="*/ 74 w 1410"/>
                <a:gd name="T21" fmla="*/ 1720 h 1720"/>
                <a:gd name="T22" fmla="*/ 74 w 1410"/>
                <a:gd name="T23" fmla="*/ 1720 h 1720"/>
                <a:gd name="T24" fmla="*/ 60 w 1410"/>
                <a:gd name="T25" fmla="*/ 1718 h 1720"/>
                <a:gd name="T26" fmla="*/ 46 w 1410"/>
                <a:gd name="T27" fmla="*/ 1714 h 1720"/>
                <a:gd name="T28" fmla="*/ 32 w 1410"/>
                <a:gd name="T29" fmla="*/ 1708 h 1720"/>
                <a:gd name="T30" fmla="*/ 22 w 1410"/>
                <a:gd name="T31" fmla="*/ 1698 h 1720"/>
                <a:gd name="T32" fmla="*/ 12 w 1410"/>
                <a:gd name="T33" fmla="*/ 1688 h 1720"/>
                <a:gd name="T34" fmla="*/ 6 w 1410"/>
                <a:gd name="T35" fmla="*/ 1674 h 1720"/>
                <a:gd name="T36" fmla="*/ 0 w 1410"/>
                <a:gd name="T37" fmla="*/ 1660 h 1720"/>
                <a:gd name="T38" fmla="*/ 0 w 1410"/>
                <a:gd name="T39" fmla="*/ 1646 h 1720"/>
                <a:gd name="T40" fmla="*/ 0 w 1410"/>
                <a:gd name="T41" fmla="*/ 76 h 1720"/>
                <a:gd name="T42" fmla="*/ 0 w 1410"/>
                <a:gd name="T43" fmla="*/ 76 h 1720"/>
                <a:gd name="T44" fmla="*/ 0 w 1410"/>
                <a:gd name="T45" fmla="*/ 60 h 1720"/>
                <a:gd name="T46" fmla="*/ 6 w 1410"/>
                <a:gd name="T47" fmla="*/ 46 h 1720"/>
                <a:gd name="T48" fmla="*/ 12 w 1410"/>
                <a:gd name="T49" fmla="*/ 34 h 1720"/>
                <a:gd name="T50" fmla="*/ 22 w 1410"/>
                <a:gd name="T51" fmla="*/ 22 h 1720"/>
                <a:gd name="T52" fmla="*/ 32 w 1410"/>
                <a:gd name="T53" fmla="*/ 14 h 1720"/>
                <a:gd name="T54" fmla="*/ 46 w 1410"/>
                <a:gd name="T55" fmla="*/ 6 h 1720"/>
                <a:gd name="T56" fmla="*/ 60 w 1410"/>
                <a:gd name="T57" fmla="*/ 2 h 1720"/>
                <a:gd name="T58" fmla="*/ 74 w 1410"/>
                <a:gd name="T59" fmla="*/ 0 h 1720"/>
                <a:gd name="T60" fmla="*/ 1336 w 1410"/>
                <a:gd name="T61" fmla="*/ 0 h 1720"/>
                <a:gd name="T62" fmla="*/ 1336 w 1410"/>
                <a:gd name="T63" fmla="*/ 0 h 1720"/>
                <a:gd name="T64" fmla="*/ 1350 w 1410"/>
                <a:gd name="T65" fmla="*/ 2 h 1720"/>
                <a:gd name="T66" fmla="*/ 1364 w 1410"/>
                <a:gd name="T67" fmla="*/ 6 h 1720"/>
                <a:gd name="T68" fmla="*/ 1378 w 1410"/>
                <a:gd name="T69" fmla="*/ 14 h 1720"/>
                <a:gd name="T70" fmla="*/ 1388 w 1410"/>
                <a:gd name="T71" fmla="*/ 22 h 1720"/>
                <a:gd name="T72" fmla="*/ 1398 w 1410"/>
                <a:gd name="T73" fmla="*/ 34 h 1720"/>
                <a:gd name="T74" fmla="*/ 1404 w 1410"/>
                <a:gd name="T75" fmla="*/ 46 h 1720"/>
                <a:gd name="T76" fmla="*/ 1408 w 1410"/>
                <a:gd name="T77" fmla="*/ 60 h 1720"/>
                <a:gd name="T78" fmla="*/ 1410 w 1410"/>
                <a:gd name="T79" fmla="*/ 76 h 1720"/>
                <a:gd name="T80" fmla="*/ 1410 w 1410"/>
                <a:gd name="T81" fmla="*/ 1646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0" h="1720">
                  <a:moveTo>
                    <a:pt x="1410" y="1646"/>
                  </a:moveTo>
                  <a:lnTo>
                    <a:pt x="1410" y="1646"/>
                  </a:lnTo>
                  <a:lnTo>
                    <a:pt x="1408" y="1660"/>
                  </a:lnTo>
                  <a:lnTo>
                    <a:pt x="1404" y="1674"/>
                  </a:lnTo>
                  <a:lnTo>
                    <a:pt x="1398" y="1688"/>
                  </a:lnTo>
                  <a:lnTo>
                    <a:pt x="1388" y="1698"/>
                  </a:lnTo>
                  <a:lnTo>
                    <a:pt x="1378" y="1708"/>
                  </a:lnTo>
                  <a:lnTo>
                    <a:pt x="1364" y="1714"/>
                  </a:lnTo>
                  <a:lnTo>
                    <a:pt x="1350" y="1718"/>
                  </a:lnTo>
                  <a:lnTo>
                    <a:pt x="1336" y="1720"/>
                  </a:lnTo>
                  <a:lnTo>
                    <a:pt x="74" y="1720"/>
                  </a:lnTo>
                  <a:lnTo>
                    <a:pt x="74" y="1720"/>
                  </a:lnTo>
                  <a:lnTo>
                    <a:pt x="60" y="1718"/>
                  </a:lnTo>
                  <a:lnTo>
                    <a:pt x="46" y="1714"/>
                  </a:lnTo>
                  <a:lnTo>
                    <a:pt x="32" y="1708"/>
                  </a:lnTo>
                  <a:lnTo>
                    <a:pt x="22" y="1698"/>
                  </a:lnTo>
                  <a:lnTo>
                    <a:pt x="12" y="1688"/>
                  </a:lnTo>
                  <a:lnTo>
                    <a:pt x="6" y="1674"/>
                  </a:lnTo>
                  <a:lnTo>
                    <a:pt x="0" y="1660"/>
                  </a:lnTo>
                  <a:lnTo>
                    <a:pt x="0" y="1646"/>
                  </a:lnTo>
                  <a:lnTo>
                    <a:pt x="0" y="76"/>
                  </a:lnTo>
                  <a:lnTo>
                    <a:pt x="0" y="76"/>
                  </a:lnTo>
                  <a:lnTo>
                    <a:pt x="0" y="60"/>
                  </a:lnTo>
                  <a:lnTo>
                    <a:pt x="6" y="46"/>
                  </a:lnTo>
                  <a:lnTo>
                    <a:pt x="12" y="34"/>
                  </a:lnTo>
                  <a:lnTo>
                    <a:pt x="22" y="22"/>
                  </a:lnTo>
                  <a:lnTo>
                    <a:pt x="32" y="14"/>
                  </a:lnTo>
                  <a:lnTo>
                    <a:pt x="46" y="6"/>
                  </a:lnTo>
                  <a:lnTo>
                    <a:pt x="60" y="2"/>
                  </a:lnTo>
                  <a:lnTo>
                    <a:pt x="74" y="0"/>
                  </a:lnTo>
                  <a:lnTo>
                    <a:pt x="1336" y="0"/>
                  </a:lnTo>
                  <a:lnTo>
                    <a:pt x="1336" y="0"/>
                  </a:lnTo>
                  <a:lnTo>
                    <a:pt x="1350" y="2"/>
                  </a:lnTo>
                  <a:lnTo>
                    <a:pt x="1364" y="6"/>
                  </a:lnTo>
                  <a:lnTo>
                    <a:pt x="1378" y="14"/>
                  </a:lnTo>
                  <a:lnTo>
                    <a:pt x="1388" y="22"/>
                  </a:lnTo>
                  <a:lnTo>
                    <a:pt x="1398" y="34"/>
                  </a:lnTo>
                  <a:lnTo>
                    <a:pt x="1404" y="46"/>
                  </a:lnTo>
                  <a:lnTo>
                    <a:pt x="1408" y="60"/>
                  </a:lnTo>
                  <a:lnTo>
                    <a:pt x="1410" y="76"/>
                  </a:lnTo>
                  <a:lnTo>
                    <a:pt x="1410" y="1646"/>
                  </a:lnTo>
                  <a:close/>
                </a:path>
              </a:pathLst>
            </a:custGeom>
            <a:ln w="38100">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ja-JP" altLang="en-US"/>
            </a:p>
          </p:txBody>
        </p:sp>
        <p:sp>
          <p:nvSpPr>
            <p:cNvPr id="91" name="Freeform 17">
              <a:extLst>
                <a:ext uri="{FF2B5EF4-FFF2-40B4-BE49-F238E27FC236}">
                  <a16:creationId xmlns:a16="http://schemas.microsoft.com/office/drawing/2014/main" id="{F661976F-B33B-47DB-ABA5-1AABCA758B5F}"/>
                </a:ext>
              </a:extLst>
            </p:cNvPr>
            <p:cNvSpPr>
              <a:spLocks/>
            </p:cNvSpPr>
            <p:nvPr/>
          </p:nvSpPr>
          <p:spPr bwMode="auto">
            <a:xfrm>
              <a:off x="376" y="3707"/>
              <a:ext cx="1410" cy="264"/>
            </a:xfrm>
            <a:custGeom>
              <a:avLst/>
              <a:gdLst>
                <a:gd name="T0" fmla="*/ 0 w 1410"/>
                <a:gd name="T1" fmla="*/ 264 h 264"/>
                <a:gd name="T2" fmla="*/ 0 w 1410"/>
                <a:gd name="T3" fmla="*/ 76 h 264"/>
                <a:gd name="T4" fmla="*/ 0 w 1410"/>
                <a:gd name="T5" fmla="*/ 76 h 264"/>
                <a:gd name="T6" fmla="*/ 0 w 1410"/>
                <a:gd name="T7" fmla="*/ 60 h 264"/>
                <a:gd name="T8" fmla="*/ 6 w 1410"/>
                <a:gd name="T9" fmla="*/ 46 h 264"/>
                <a:gd name="T10" fmla="*/ 12 w 1410"/>
                <a:gd name="T11" fmla="*/ 34 h 264"/>
                <a:gd name="T12" fmla="*/ 22 w 1410"/>
                <a:gd name="T13" fmla="*/ 22 h 264"/>
                <a:gd name="T14" fmla="*/ 32 w 1410"/>
                <a:gd name="T15" fmla="*/ 14 h 264"/>
                <a:gd name="T16" fmla="*/ 46 w 1410"/>
                <a:gd name="T17" fmla="*/ 6 h 264"/>
                <a:gd name="T18" fmla="*/ 60 w 1410"/>
                <a:gd name="T19" fmla="*/ 2 h 264"/>
                <a:gd name="T20" fmla="*/ 74 w 1410"/>
                <a:gd name="T21" fmla="*/ 0 h 264"/>
                <a:gd name="T22" fmla="*/ 1336 w 1410"/>
                <a:gd name="T23" fmla="*/ 0 h 264"/>
                <a:gd name="T24" fmla="*/ 1336 w 1410"/>
                <a:gd name="T25" fmla="*/ 0 h 264"/>
                <a:gd name="T26" fmla="*/ 1350 w 1410"/>
                <a:gd name="T27" fmla="*/ 2 h 264"/>
                <a:gd name="T28" fmla="*/ 1364 w 1410"/>
                <a:gd name="T29" fmla="*/ 6 h 264"/>
                <a:gd name="T30" fmla="*/ 1378 w 1410"/>
                <a:gd name="T31" fmla="*/ 14 h 264"/>
                <a:gd name="T32" fmla="*/ 1388 w 1410"/>
                <a:gd name="T33" fmla="*/ 22 h 264"/>
                <a:gd name="T34" fmla="*/ 1398 w 1410"/>
                <a:gd name="T35" fmla="*/ 34 h 264"/>
                <a:gd name="T36" fmla="*/ 1404 w 1410"/>
                <a:gd name="T37" fmla="*/ 46 h 264"/>
                <a:gd name="T38" fmla="*/ 1408 w 1410"/>
                <a:gd name="T39" fmla="*/ 60 h 264"/>
                <a:gd name="T40" fmla="*/ 1410 w 1410"/>
                <a:gd name="T41" fmla="*/ 76 h 264"/>
                <a:gd name="T42" fmla="*/ 1410 w 1410"/>
                <a:gd name="T4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0" h="264">
                  <a:moveTo>
                    <a:pt x="0" y="264"/>
                  </a:moveTo>
                  <a:lnTo>
                    <a:pt x="0" y="76"/>
                  </a:lnTo>
                  <a:lnTo>
                    <a:pt x="0" y="76"/>
                  </a:lnTo>
                  <a:lnTo>
                    <a:pt x="0" y="60"/>
                  </a:lnTo>
                  <a:lnTo>
                    <a:pt x="6" y="46"/>
                  </a:lnTo>
                  <a:lnTo>
                    <a:pt x="12" y="34"/>
                  </a:lnTo>
                  <a:lnTo>
                    <a:pt x="22" y="22"/>
                  </a:lnTo>
                  <a:lnTo>
                    <a:pt x="32" y="14"/>
                  </a:lnTo>
                  <a:lnTo>
                    <a:pt x="46" y="6"/>
                  </a:lnTo>
                  <a:lnTo>
                    <a:pt x="60" y="2"/>
                  </a:lnTo>
                  <a:lnTo>
                    <a:pt x="74" y="0"/>
                  </a:lnTo>
                  <a:lnTo>
                    <a:pt x="1336" y="0"/>
                  </a:lnTo>
                  <a:lnTo>
                    <a:pt x="1336" y="0"/>
                  </a:lnTo>
                  <a:lnTo>
                    <a:pt x="1350" y="2"/>
                  </a:lnTo>
                  <a:lnTo>
                    <a:pt x="1364" y="6"/>
                  </a:lnTo>
                  <a:lnTo>
                    <a:pt x="1378" y="14"/>
                  </a:lnTo>
                  <a:lnTo>
                    <a:pt x="1388" y="22"/>
                  </a:lnTo>
                  <a:lnTo>
                    <a:pt x="1398" y="34"/>
                  </a:lnTo>
                  <a:lnTo>
                    <a:pt x="1404" y="46"/>
                  </a:lnTo>
                  <a:lnTo>
                    <a:pt x="1408" y="60"/>
                  </a:lnTo>
                  <a:lnTo>
                    <a:pt x="1410" y="76"/>
                  </a:lnTo>
                  <a:lnTo>
                    <a:pt x="1410" y="264"/>
                  </a:lnTo>
                </a:path>
              </a:pathLst>
            </a:custGeom>
            <a:ln w="9525">
              <a:solidFill>
                <a:srgbClr val="000000"/>
              </a:solidFill>
              <a:round/>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ja-JP" altLang="en-US"/>
            </a:p>
          </p:txBody>
        </p:sp>
      </p:grpSp>
      <p:grpSp>
        <p:nvGrpSpPr>
          <p:cNvPr id="85" name="Group 14">
            <a:extLst>
              <a:ext uri="{FF2B5EF4-FFF2-40B4-BE49-F238E27FC236}">
                <a16:creationId xmlns:a16="http://schemas.microsoft.com/office/drawing/2014/main" id="{D8B230B9-D1CF-4E00-86FC-FA336B030ACD}"/>
              </a:ext>
            </a:extLst>
          </p:cNvPr>
          <p:cNvGrpSpPr>
            <a:grpSpLocks noChangeAspect="1"/>
          </p:cNvGrpSpPr>
          <p:nvPr/>
        </p:nvGrpSpPr>
        <p:grpSpPr bwMode="auto">
          <a:xfrm>
            <a:off x="2752624" y="5776290"/>
            <a:ext cx="1968966" cy="2320611"/>
            <a:chOff x="376" y="3707"/>
            <a:chExt cx="1410" cy="1390"/>
          </a:xfrm>
        </p:grpSpPr>
        <p:sp>
          <p:nvSpPr>
            <p:cNvPr id="86" name="Freeform 15">
              <a:extLst>
                <a:ext uri="{FF2B5EF4-FFF2-40B4-BE49-F238E27FC236}">
                  <a16:creationId xmlns:a16="http://schemas.microsoft.com/office/drawing/2014/main" id="{C602240B-E5CC-434B-A391-ED8DCD3E07B9}"/>
                </a:ext>
              </a:extLst>
            </p:cNvPr>
            <p:cNvSpPr>
              <a:spLocks/>
            </p:cNvSpPr>
            <p:nvPr/>
          </p:nvSpPr>
          <p:spPr bwMode="auto">
            <a:xfrm>
              <a:off x="376" y="3707"/>
              <a:ext cx="1410" cy="1390"/>
            </a:xfrm>
            <a:custGeom>
              <a:avLst/>
              <a:gdLst>
                <a:gd name="T0" fmla="*/ 1410 w 1410"/>
                <a:gd name="T1" fmla="*/ 1646 h 1720"/>
                <a:gd name="T2" fmla="*/ 1410 w 1410"/>
                <a:gd name="T3" fmla="*/ 1646 h 1720"/>
                <a:gd name="T4" fmla="*/ 1408 w 1410"/>
                <a:gd name="T5" fmla="*/ 1660 h 1720"/>
                <a:gd name="T6" fmla="*/ 1404 w 1410"/>
                <a:gd name="T7" fmla="*/ 1674 h 1720"/>
                <a:gd name="T8" fmla="*/ 1398 w 1410"/>
                <a:gd name="T9" fmla="*/ 1688 h 1720"/>
                <a:gd name="T10" fmla="*/ 1388 w 1410"/>
                <a:gd name="T11" fmla="*/ 1698 h 1720"/>
                <a:gd name="T12" fmla="*/ 1378 w 1410"/>
                <a:gd name="T13" fmla="*/ 1708 h 1720"/>
                <a:gd name="T14" fmla="*/ 1364 w 1410"/>
                <a:gd name="T15" fmla="*/ 1714 h 1720"/>
                <a:gd name="T16" fmla="*/ 1350 w 1410"/>
                <a:gd name="T17" fmla="*/ 1718 h 1720"/>
                <a:gd name="T18" fmla="*/ 1336 w 1410"/>
                <a:gd name="T19" fmla="*/ 1720 h 1720"/>
                <a:gd name="T20" fmla="*/ 74 w 1410"/>
                <a:gd name="T21" fmla="*/ 1720 h 1720"/>
                <a:gd name="T22" fmla="*/ 74 w 1410"/>
                <a:gd name="T23" fmla="*/ 1720 h 1720"/>
                <a:gd name="T24" fmla="*/ 60 w 1410"/>
                <a:gd name="T25" fmla="*/ 1718 h 1720"/>
                <a:gd name="T26" fmla="*/ 46 w 1410"/>
                <a:gd name="T27" fmla="*/ 1714 h 1720"/>
                <a:gd name="T28" fmla="*/ 32 w 1410"/>
                <a:gd name="T29" fmla="*/ 1708 h 1720"/>
                <a:gd name="T30" fmla="*/ 22 w 1410"/>
                <a:gd name="T31" fmla="*/ 1698 h 1720"/>
                <a:gd name="T32" fmla="*/ 12 w 1410"/>
                <a:gd name="T33" fmla="*/ 1688 h 1720"/>
                <a:gd name="T34" fmla="*/ 6 w 1410"/>
                <a:gd name="T35" fmla="*/ 1674 h 1720"/>
                <a:gd name="T36" fmla="*/ 0 w 1410"/>
                <a:gd name="T37" fmla="*/ 1660 h 1720"/>
                <a:gd name="T38" fmla="*/ 0 w 1410"/>
                <a:gd name="T39" fmla="*/ 1646 h 1720"/>
                <a:gd name="T40" fmla="*/ 0 w 1410"/>
                <a:gd name="T41" fmla="*/ 76 h 1720"/>
                <a:gd name="T42" fmla="*/ 0 w 1410"/>
                <a:gd name="T43" fmla="*/ 76 h 1720"/>
                <a:gd name="T44" fmla="*/ 0 w 1410"/>
                <a:gd name="T45" fmla="*/ 60 h 1720"/>
                <a:gd name="T46" fmla="*/ 6 w 1410"/>
                <a:gd name="T47" fmla="*/ 46 h 1720"/>
                <a:gd name="T48" fmla="*/ 12 w 1410"/>
                <a:gd name="T49" fmla="*/ 34 h 1720"/>
                <a:gd name="T50" fmla="*/ 22 w 1410"/>
                <a:gd name="T51" fmla="*/ 22 h 1720"/>
                <a:gd name="T52" fmla="*/ 32 w 1410"/>
                <a:gd name="T53" fmla="*/ 14 h 1720"/>
                <a:gd name="T54" fmla="*/ 46 w 1410"/>
                <a:gd name="T55" fmla="*/ 6 h 1720"/>
                <a:gd name="T56" fmla="*/ 60 w 1410"/>
                <a:gd name="T57" fmla="*/ 2 h 1720"/>
                <a:gd name="T58" fmla="*/ 74 w 1410"/>
                <a:gd name="T59" fmla="*/ 0 h 1720"/>
                <a:gd name="T60" fmla="*/ 1336 w 1410"/>
                <a:gd name="T61" fmla="*/ 0 h 1720"/>
                <a:gd name="T62" fmla="*/ 1336 w 1410"/>
                <a:gd name="T63" fmla="*/ 0 h 1720"/>
                <a:gd name="T64" fmla="*/ 1350 w 1410"/>
                <a:gd name="T65" fmla="*/ 2 h 1720"/>
                <a:gd name="T66" fmla="*/ 1364 w 1410"/>
                <a:gd name="T67" fmla="*/ 6 h 1720"/>
                <a:gd name="T68" fmla="*/ 1378 w 1410"/>
                <a:gd name="T69" fmla="*/ 14 h 1720"/>
                <a:gd name="T70" fmla="*/ 1388 w 1410"/>
                <a:gd name="T71" fmla="*/ 22 h 1720"/>
                <a:gd name="T72" fmla="*/ 1398 w 1410"/>
                <a:gd name="T73" fmla="*/ 34 h 1720"/>
                <a:gd name="T74" fmla="*/ 1404 w 1410"/>
                <a:gd name="T75" fmla="*/ 46 h 1720"/>
                <a:gd name="T76" fmla="*/ 1408 w 1410"/>
                <a:gd name="T77" fmla="*/ 60 h 1720"/>
                <a:gd name="T78" fmla="*/ 1410 w 1410"/>
                <a:gd name="T79" fmla="*/ 76 h 1720"/>
                <a:gd name="T80" fmla="*/ 1410 w 1410"/>
                <a:gd name="T81" fmla="*/ 1646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0" h="1720">
                  <a:moveTo>
                    <a:pt x="1410" y="1646"/>
                  </a:moveTo>
                  <a:lnTo>
                    <a:pt x="1410" y="1646"/>
                  </a:lnTo>
                  <a:lnTo>
                    <a:pt x="1408" y="1660"/>
                  </a:lnTo>
                  <a:lnTo>
                    <a:pt x="1404" y="1674"/>
                  </a:lnTo>
                  <a:lnTo>
                    <a:pt x="1398" y="1688"/>
                  </a:lnTo>
                  <a:lnTo>
                    <a:pt x="1388" y="1698"/>
                  </a:lnTo>
                  <a:lnTo>
                    <a:pt x="1378" y="1708"/>
                  </a:lnTo>
                  <a:lnTo>
                    <a:pt x="1364" y="1714"/>
                  </a:lnTo>
                  <a:lnTo>
                    <a:pt x="1350" y="1718"/>
                  </a:lnTo>
                  <a:lnTo>
                    <a:pt x="1336" y="1720"/>
                  </a:lnTo>
                  <a:lnTo>
                    <a:pt x="74" y="1720"/>
                  </a:lnTo>
                  <a:lnTo>
                    <a:pt x="74" y="1720"/>
                  </a:lnTo>
                  <a:lnTo>
                    <a:pt x="60" y="1718"/>
                  </a:lnTo>
                  <a:lnTo>
                    <a:pt x="46" y="1714"/>
                  </a:lnTo>
                  <a:lnTo>
                    <a:pt x="32" y="1708"/>
                  </a:lnTo>
                  <a:lnTo>
                    <a:pt x="22" y="1698"/>
                  </a:lnTo>
                  <a:lnTo>
                    <a:pt x="12" y="1688"/>
                  </a:lnTo>
                  <a:lnTo>
                    <a:pt x="6" y="1674"/>
                  </a:lnTo>
                  <a:lnTo>
                    <a:pt x="0" y="1660"/>
                  </a:lnTo>
                  <a:lnTo>
                    <a:pt x="0" y="1646"/>
                  </a:lnTo>
                  <a:lnTo>
                    <a:pt x="0" y="76"/>
                  </a:lnTo>
                  <a:lnTo>
                    <a:pt x="0" y="76"/>
                  </a:lnTo>
                  <a:lnTo>
                    <a:pt x="0" y="60"/>
                  </a:lnTo>
                  <a:lnTo>
                    <a:pt x="6" y="46"/>
                  </a:lnTo>
                  <a:lnTo>
                    <a:pt x="12" y="34"/>
                  </a:lnTo>
                  <a:lnTo>
                    <a:pt x="22" y="22"/>
                  </a:lnTo>
                  <a:lnTo>
                    <a:pt x="32" y="14"/>
                  </a:lnTo>
                  <a:lnTo>
                    <a:pt x="46" y="6"/>
                  </a:lnTo>
                  <a:lnTo>
                    <a:pt x="60" y="2"/>
                  </a:lnTo>
                  <a:lnTo>
                    <a:pt x="74" y="0"/>
                  </a:lnTo>
                  <a:lnTo>
                    <a:pt x="1336" y="0"/>
                  </a:lnTo>
                  <a:lnTo>
                    <a:pt x="1336" y="0"/>
                  </a:lnTo>
                  <a:lnTo>
                    <a:pt x="1350" y="2"/>
                  </a:lnTo>
                  <a:lnTo>
                    <a:pt x="1364" y="6"/>
                  </a:lnTo>
                  <a:lnTo>
                    <a:pt x="1378" y="14"/>
                  </a:lnTo>
                  <a:lnTo>
                    <a:pt x="1388" y="22"/>
                  </a:lnTo>
                  <a:lnTo>
                    <a:pt x="1398" y="34"/>
                  </a:lnTo>
                  <a:lnTo>
                    <a:pt x="1404" y="46"/>
                  </a:lnTo>
                  <a:lnTo>
                    <a:pt x="1408" y="60"/>
                  </a:lnTo>
                  <a:lnTo>
                    <a:pt x="1410" y="76"/>
                  </a:lnTo>
                  <a:lnTo>
                    <a:pt x="1410" y="1646"/>
                  </a:lnTo>
                  <a:close/>
                </a:path>
              </a:pathLst>
            </a:custGeom>
            <a:ln w="38100">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ja-JP" altLang="en-US" dirty="0"/>
            </a:p>
          </p:txBody>
        </p:sp>
        <p:sp>
          <p:nvSpPr>
            <p:cNvPr id="87" name="Freeform 17">
              <a:extLst>
                <a:ext uri="{FF2B5EF4-FFF2-40B4-BE49-F238E27FC236}">
                  <a16:creationId xmlns:a16="http://schemas.microsoft.com/office/drawing/2014/main" id="{2DDBA306-3F81-402D-97B2-FF4495C73C4E}"/>
                </a:ext>
              </a:extLst>
            </p:cNvPr>
            <p:cNvSpPr>
              <a:spLocks/>
            </p:cNvSpPr>
            <p:nvPr/>
          </p:nvSpPr>
          <p:spPr bwMode="auto">
            <a:xfrm>
              <a:off x="376" y="3707"/>
              <a:ext cx="1410" cy="264"/>
            </a:xfrm>
            <a:custGeom>
              <a:avLst/>
              <a:gdLst>
                <a:gd name="T0" fmla="*/ 0 w 1410"/>
                <a:gd name="T1" fmla="*/ 264 h 264"/>
                <a:gd name="T2" fmla="*/ 0 w 1410"/>
                <a:gd name="T3" fmla="*/ 76 h 264"/>
                <a:gd name="T4" fmla="*/ 0 w 1410"/>
                <a:gd name="T5" fmla="*/ 76 h 264"/>
                <a:gd name="T6" fmla="*/ 0 w 1410"/>
                <a:gd name="T7" fmla="*/ 60 h 264"/>
                <a:gd name="T8" fmla="*/ 6 w 1410"/>
                <a:gd name="T9" fmla="*/ 46 h 264"/>
                <a:gd name="T10" fmla="*/ 12 w 1410"/>
                <a:gd name="T11" fmla="*/ 34 h 264"/>
                <a:gd name="T12" fmla="*/ 22 w 1410"/>
                <a:gd name="T13" fmla="*/ 22 h 264"/>
                <a:gd name="T14" fmla="*/ 32 w 1410"/>
                <a:gd name="T15" fmla="*/ 14 h 264"/>
                <a:gd name="T16" fmla="*/ 46 w 1410"/>
                <a:gd name="T17" fmla="*/ 6 h 264"/>
                <a:gd name="T18" fmla="*/ 60 w 1410"/>
                <a:gd name="T19" fmla="*/ 2 h 264"/>
                <a:gd name="T20" fmla="*/ 74 w 1410"/>
                <a:gd name="T21" fmla="*/ 0 h 264"/>
                <a:gd name="T22" fmla="*/ 1336 w 1410"/>
                <a:gd name="T23" fmla="*/ 0 h 264"/>
                <a:gd name="T24" fmla="*/ 1336 w 1410"/>
                <a:gd name="T25" fmla="*/ 0 h 264"/>
                <a:gd name="T26" fmla="*/ 1350 w 1410"/>
                <a:gd name="T27" fmla="*/ 2 h 264"/>
                <a:gd name="T28" fmla="*/ 1364 w 1410"/>
                <a:gd name="T29" fmla="*/ 6 h 264"/>
                <a:gd name="T30" fmla="*/ 1378 w 1410"/>
                <a:gd name="T31" fmla="*/ 14 h 264"/>
                <a:gd name="T32" fmla="*/ 1388 w 1410"/>
                <a:gd name="T33" fmla="*/ 22 h 264"/>
                <a:gd name="T34" fmla="*/ 1398 w 1410"/>
                <a:gd name="T35" fmla="*/ 34 h 264"/>
                <a:gd name="T36" fmla="*/ 1404 w 1410"/>
                <a:gd name="T37" fmla="*/ 46 h 264"/>
                <a:gd name="T38" fmla="*/ 1408 w 1410"/>
                <a:gd name="T39" fmla="*/ 60 h 264"/>
                <a:gd name="T40" fmla="*/ 1410 w 1410"/>
                <a:gd name="T41" fmla="*/ 76 h 264"/>
                <a:gd name="T42" fmla="*/ 1410 w 1410"/>
                <a:gd name="T4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0" h="264">
                  <a:moveTo>
                    <a:pt x="0" y="264"/>
                  </a:moveTo>
                  <a:lnTo>
                    <a:pt x="0" y="76"/>
                  </a:lnTo>
                  <a:lnTo>
                    <a:pt x="0" y="76"/>
                  </a:lnTo>
                  <a:lnTo>
                    <a:pt x="0" y="60"/>
                  </a:lnTo>
                  <a:lnTo>
                    <a:pt x="6" y="46"/>
                  </a:lnTo>
                  <a:lnTo>
                    <a:pt x="12" y="34"/>
                  </a:lnTo>
                  <a:lnTo>
                    <a:pt x="22" y="22"/>
                  </a:lnTo>
                  <a:lnTo>
                    <a:pt x="32" y="14"/>
                  </a:lnTo>
                  <a:lnTo>
                    <a:pt x="46" y="6"/>
                  </a:lnTo>
                  <a:lnTo>
                    <a:pt x="60" y="2"/>
                  </a:lnTo>
                  <a:lnTo>
                    <a:pt x="74" y="0"/>
                  </a:lnTo>
                  <a:lnTo>
                    <a:pt x="1336" y="0"/>
                  </a:lnTo>
                  <a:lnTo>
                    <a:pt x="1336" y="0"/>
                  </a:lnTo>
                  <a:lnTo>
                    <a:pt x="1350" y="2"/>
                  </a:lnTo>
                  <a:lnTo>
                    <a:pt x="1364" y="6"/>
                  </a:lnTo>
                  <a:lnTo>
                    <a:pt x="1378" y="14"/>
                  </a:lnTo>
                  <a:lnTo>
                    <a:pt x="1388" y="22"/>
                  </a:lnTo>
                  <a:lnTo>
                    <a:pt x="1398" y="34"/>
                  </a:lnTo>
                  <a:lnTo>
                    <a:pt x="1404" y="46"/>
                  </a:lnTo>
                  <a:lnTo>
                    <a:pt x="1408" y="60"/>
                  </a:lnTo>
                  <a:lnTo>
                    <a:pt x="1410" y="76"/>
                  </a:lnTo>
                  <a:lnTo>
                    <a:pt x="1410" y="264"/>
                  </a:lnTo>
                </a:path>
              </a:pathLst>
            </a:custGeom>
            <a:ln w="9525">
              <a:solidFill>
                <a:srgbClr val="000000"/>
              </a:solidFill>
              <a:round/>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ja-JP" altLang="en-US"/>
            </a:p>
          </p:txBody>
        </p:sp>
      </p:grpSp>
      <p:sp>
        <p:nvSpPr>
          <p:cNvPr id="8" name="Rectangle 5"/>
          <p:cNvSpPr>
            <a:spLocks noChangeArrowheads="1"/>
          </p:cNvSpPr>
          <p:nvPr/>
        </p:nvSpPr>
        <p:spPr bwMode="auto">
          <a:xfrm>
            <a:off x="0" y="8963"/>
            <a:ext cx="7559675" cy="2666248"/>
          </a:xfrm>
          <a:prstGeom prst="rect">
            <a:avLst/>
          </a:pr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ja-JP" altLang="en-US" dirty="0"/>
          </a:p>
        </p:txBody>
      </p:sp>
      <p:grpSp>
        <p:nvGrpSpPr>
          <p:cNvPr id="16" name="Group 14"/>
          <p:cNvGrpSpPr>
            <a:grpSpLocks noChangeAspect="1"/>
          </p:cNvGrpSpPr>
          <p:nvPr/>
        </p:nvGrpSpPr>
        <p:grpSpPr bwMode="auto">
          <a:xfrm>
            <a:off x="503156" y="5801595"/>
            <a:ext cx="2087649" cy="2320611"/>
            <a:chOff x="376" y="3707"/>
            <a:chExt cx="1410" cy="1390"/>
          </a:xfrm>
        </p:grpSpPr>
        <p:sp>
          <p:nvSpPr>
            <p:cNvPr id="18" name="Freeform 15"/>
            <p:cNvSpPr>
              <a:spLocks/>
            </p:cNvSpPr>
            <p:nvPr/>
          </p:nvSpPr>
          <p:spPr bwMode="auto">
            <a:xfrm>
              <a:off x="376" y="3707"/>
              <a:ext cx="1410" cy="1390"/>
            </a:xfrm>
            <a:custGeom>
              <a:avLst/>
              <a:gdLst>
                <a:gd name="T0" fmla="*/ 1410 w 1410"/>
                <a:gd name="T1" fmla="*/ 1646 h 1720"/>
                <a:gd name="T2" fmla="*/ 1410 w 1410"/>
                <a:gd name="T3" fmla="*/ 1646 h 1720"/>
                <a:gd name="T4" fmla="*/ 1408 w 1410"/>
                <a:gd name="T5" fmla="*/ 1660 h 1720"/>
                <a:gd name="T6" fmla="*/ 1404 w 1410"/>
                <a:gd name="T7" fmla="*/ 1674 h 1720"/>
                <a:gd name="T8" fmla="*/ 1398 w 1410"/>
                <a:gd name="T9" fmla="*/ 1688 h 1720"/>
                <a:gd name="T10" fmla="*/ 1388 w 1410"/>
                <a:gd name="T11" fmla="*/ 1698 h 1720"/>
                <a:gd name="T12" fmla="*/ 1378 w 1410"/>
                <a:gd name="T13" fmla="*/ 1708 h 1720"/>
                <a:gd name="T14" fmla="*/ 1364 w 1410"/>
                <a:gd name="T15" fmla="*/ 1714 h 1720"/>
                <a:gd name="T16" fmla="*/ 1350 w 1410"/>
                <a:gd name="T17" fmla="*/ 1718 h 1720"/>
                <a:gd name="T18" fmla="*/ 1336 w 1410"/>
                <a:gd name="T19" fmla="*/ 1720 h 1720"/>
                <a:gd name="T20" fmla="*/ 74 w 1410"/>
                <a:gd name="T21" fmla="*/ 1720 h 1720"/>
                <a:gd name="T22" fmla="*/ 74 w 1410"/>
                <a:gd name="T23" fmla="*/ 1720 h 1720"/>
                <a:gd name="T24" fmla="*/ 60 w 1410"/>
                <a:gd name="T25" fmla="*/ 1718 h 1720"/>
                <a:gd name="T26" fmla="*/ 46 w 1410"/>
                <a:gd name="T27" fmla="*/ 1714 h 1720"/>
                <a:gd name="T28" fmla="*/ 32 w 1410"/>
                <a:gd name="T29" fmla="*/ 1708 h 1720"/>
                <a:gd name="T30" fmla="*/ 22 w 1410"/>
                <a:gd name="T31" fmla="*/ 1698 h 1720"/>
                <a:gd name="T32" fmla="*/ 12 w 1410"/>
                <a:gd name="T33" fmla="*/ 1688 h 1720"/>
                <a:gd name="T34" fmla="*/ 6 w 1410"/>
                <a:gd name="T35" fmla="*/ 1674 h 1720"/>
                <a:gd name="T36" fmla="*/ 0 w 1410"/>
                <a:gd name="T37" fmla="*/ 1660 h 1720"/>
                <a:gd name="T38" fmla="*/ 0 w 1410"/>
                <a:gd name="T39" fmla="*/ 1646 h 1720"/>
                <a:gd name="T40" fmla="*/ 0 w 1410"/>
                <a:gd name="T41" fmla="*/ 76 h 1720"/>
                <a:gd name="T42" fmla="*/ 0 w 1410"/>
                <a:gd name="T43" fmla="*/ 76 h 1720"/>
                <a:gd name="T44" fmla="*/ 0 w 1410"/>
                <a:gd name="T45" fmla="*/ 60 h 1720"/>
                <a:gd name="T46" fmla="*/ 6 w 1410"/>
                <a:gd name="T47" fmla="*/ 46 h 1720"/>
                <a:gd name="T48" fmla="*/ 12 w 1410"/>
                <a:gd name="T49" fmla="*/ 34 h 1720"/>
                <a:gd name="T50" fmla="*/ 22 w 1410"/>
                <a:gd name="T51" fmla="*/ 22 h 1720"/>
                <a:gd name="T52" fmla="*/ 32 w 1410"/>
                <a:gd name="T53" fmla="*/ 14 h 1720"/>
                <a:gd name="T54" fmla="*/ 46 w 1410"/>
                <a:gd name="T55" fmla="*/ 6 h 1720"/>
                <a:gd name="T56" fmla="*/ 60 w 1410"/>
                <a:gd name="T57" fmla="*/ 2 h 1720"/>
                <a:gd name="T58" fmla="*/ 74 w 1410"/>
                <a:gd name="T59" fmla="*/ 0 h 1720"/>
                <a:gd name="T60" fmla="*/ 1336 w 1410"/>
                <a:gd name="T61" fmla="*/ 0 h 1720"/>
                <a:gd name="T62" fmla="*/ 1336 w 1410"/>
                <a:gd name="T63" fmla="*/ 0 h 1720"/>
                <a:gd name="T64" fmla="*/ 1350 w 1410"/>
                <a:gd name="T65" fmla="*/ 2 h 1720"/>
                <a:gd name="T66" fmla="*/ 1364 w 1410"/>
                <a:gd name="T67" fmla="*/ 6 h 1720"/>
                <a:gd name="T68" fmla="*/ 1378 w 1410"/>
                <a:gd name="T69" fmla="*/ 14 h 1720"/>
                <a:gd name="T70" fmla="*/ 1388 w 1410"/>
                <a:gd name="T71" fmla="*/ 22 h 1720"/>
                <a:gd name="T72" fmla="*/ 1398 w 1410"/>
                <a:gd name="T73" fmla="*/ 34 h 1720"/>
                <a:gd name="T74" fmla="*/ 1404 w 1410"/>
                <a:gd name="T75" fmla="*/ 46 h 1720"/>
                <a:gd name="T76" fmla="*/ 1408 w 1410"/>
                <a:gd name="T77" fmla="*/ 60 h 1720"/>
                <a:gd name="T78" fmla="*/ 1410 w 1410"/>
                <a:gd name="T79" fmla="*/ 76 h 1720"/>
                <a:gd name="T80" fmla="*/ 1410 w 1410"/>
                <a:gd name="T81" fmla="*/ 1646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0" h="1720">
                  <a:moveTo>
                    <a:pt x="1410" y="1646"/>
                  </a:moveTo>
                  <a:lnTo>
                    <a:pt x="1410" y="1646"/>
                  </a:lnTo>
                  <a:lnTo>
                    <a:pt x="1408" y="1660"/>
                  </a:lnTo>
                  <a:lnTo>
                    <a:pt x="1404" y="1674"/>
                  </a:lnTo>
                  <a:lnTo>
                    <a:pt x="1398" y="1688"/>
                  </a:lnTo>
                  <a:lnTo>
                    <a:pt x="1388" y="1698"/>
                  </a:lnTo>
                  <a:lnTo>
                    <a:pt x="1378" y="1708"/>
                  </a:lnTo>
                  <a:lnTo>
                    <a:pt x="1364" y="1714"/>
                  </a:lnTo>
                  <a:lnTo>
                    <a:pt x="1350" y="1718"/>
                  </a:lnTo>
                  <a:lnTo>
                    <a:pt x="1336" y="1720"/>
                  </a:lnTo>
                  <a:lnTo>
                    <a:pt x="74" y="1720"/>
                  </a:lnTo>
                  <a:lnTo>
                    <a:pt x="74" y="1720"/>
                  </a:lnTo>
                  <a:lnTo>
                    <a:pt x="60" y="1718"/>
                  </a:lnTo>
                  <a:lnTo>
                    <a:pt x="46" y="1714"/>
                  </a:lnTo>
                  <a:lnTo>
                    <a:pt x="32" y="1708"/>
                  </a:lnTo>
                  <a:lnTo>
                    <a:pt x="22" y="1698"/>
                  </a:lnTo>
                  <a:lnTo>
                    <a:pt x="12" y="1688"/>
                  </a:lnTo>
                  <a:lnTo>
                    <a:pt x="6" y="1674"/>
                  </a:lnTo>
                  <a:lnTo>
                    <a:pt x="0" y="1660"/>
                  </a:lnTo>
                  <a:lnTo>
                    <a:pt x="0" y="1646"/>
                  </a:lnTo>
                  <a:lnTo>
                    <a:pt x="0" y="76"/>
                  </a:lnTo>
                  <a:lnTo>
                    <a:pt x="0" y="76"/>
                  </a:lnTo>
                  <a:lnTo>
                    <a:pt x="0" y="60"/>
                  </a:lnTo>
                  <a:lnTo>
                    <a:pt x="6" y="46"/>
                  </a:lnTo>
                  <a:lnTo>
                    <a:pt x="12" y="34"/>
                  </a:lnTo>
                  <a:lnTo>
                    <a:pt x="22" y="22"/>
                  </a:lnTo>
                  <a:lnTo>
                    <a:pt x="32" y="14"/>
                  </a:lnTo>
                  <a:lnTo>
                    <a:pt x="46" y="6"/>
                  </a:lnTo>
                  <a:lnTo>
                    <a:pt x="60" y="2"/>
                  </a:lnTo>
                  <a:lnTo>
                    <a:pt x="74" y="0"/>
                  </a:lnTo>
                  <a:lnTo>
                    <a:pt x="1336" y="0"/>
                  </a:lnTo>
                  <a:lnTo>
                    <a:pt x="1336" y="0"/>
                  </a:lnTo>
                  <a:lnTo>
                    <a:pt x="1350" y="2"/>
                  </a:lnTo>
                  <a:lnTo>
                    <a:pt x="1364" y="6"/>
                  </a:lnTo>
                  <a:lnTo>
                    <a:pt x="1378" y="14"/>
                  </a:lnTo>
                  <a:lnTo>
                    <a:pt x="1388" y="22"/>
                  </a:lnTo>
                  <a:lnTo>
                    <a:pt x="1398" y="34"/>
                  </a:lnTo>
                  <a:lnTo>
                    <a:pt x="1404" y="46"/>
                  </a:lnTo>
                  <a:lnTo>
                    <a:pt x="1408" y="60"/>
                  </a:lnTo>
                  <a:lnTo>
                    <a:pt x="1410" y="76"/>
                  </a:lnTo>
                  <a:lnTo>
                    <a:pt x="1410" y="1646"/>
                  </a:lnTo>
                  <a:close/>
                </a:path>
              </a:pathLst>
            </a:custGeom>
            <a:ln w="38100">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ja-JP" altLang="en-US"/>
            </a:p>
          </p:txBody>
        </p:sp>
        <p:sp>
          <p:nvSpPr>
            <p:cNvPr id="20" name="Freeform 17"/>
            <p:cNvSpPr>
              <a:spLocks/>
            </p:cNvSpPr>
            <p:nvPr/>
          </p:nvSpPr>
          <p:spPr bwMode="auto">
            <a:xfrm>
              <a:off x="376" y="3707"/>
              <a:ext cx="1410" cy="264"/>
            </a:xfrm>
            <a:custGeom>
              <a:avLst/>
              <a:gdLst>
                <a:gd name="T0" fmla="*/ 0 w 1410"/>
                <a:gd name="T1" fmla="*/ 264 h 264"/>
                <a:gd name="T2" fmla="*/ 0 w 1410"/>
                <a:gd name="T3" fmla="*/ 76 h 264"/>
                <a:gd name="T4" fmla="*/ 0 w 1410"/>
                <a:gd name="T5" fmla="*/ 76 h 264"/>
                <a:gd name="T6" fmla="*/ 0 w 1410"/>
                <a:gd name="T7" fmla="*/ 60 h 264"/>
                <a:gd name="T8" fmla="*/ 6 w 1410"/>
                <a:gd name="T9" fmla="*/ 46 h 264"/>
                <a:gd name="T10" fmla="*/ 12 w 1410"/>
                <a:gd name="T11" fmla="*/ 34 h 264"/>
                <a:gd name="T12" fmla="*/ 22 w 1410"/>
                <a:gd name="T13" fmla="*/ 22 h 264"/>
                <a:gd name="T14" fmla="*/ 32 w 1410"/>
                <a:gd name="T15" fmla="*/ 14 h 264"/>
                <a:gd name="T16" fmla="*/ 46 w 1410"/>
                <a:gd name="T17" fmla="*/ 6 h 264"/>
                <a:gd name="T18" fmla="*/ 60 w 1410"/>
                <a:gd name="T19" fmla="*/ 2 h 264"/>
                <a:gd name="T20" fmla="*/ 74 w 1410"/>
                <a:gd name="T21" fmla="*/ 0 h 264"/>
                <a:gd name="T22" fmla="*/ 1336 w 1410"/>
                <a:gd name="T23" fmla="*/ 0 h 264"/>
                <a:gd name="T24" fmla="*/ 1336 w 1410"/>
                <a:gd name="T25" fmla="*/ 0 h 264"/>
                <a:gd name="T26" fmla="*/ 1350 w 1410"/>
                <a:gd name="T27" fmla="*/ 2 h 264"/>
                <a:gd name="T28" fmla="*/ 1364 w 1410"/>
                <a:gd name="T29" fmla="*/ 6 h 264"/>
                <a:gd name="T30" fmla="*/ 1378 w 1410"/>
                <a:gd name="T31" fmla="*/ 14 h 264"/>
                <a:gd name="T32" fmla="*/ 1388 w 1410"/>
                <a:gd name="T33" fmla="*/ 22 h 264"/>
                <a:gd name="T34" fmla="*/ 1398 w 1410"/>
                <a:gd name="T35" fmla="*/ 34 h 264"/>
                <a:gd name="T36" fmla="*/ 1404 w 1410"/>
                <a:gd name="T37" fmla="*/ 46 h 264"/>
                <a:gd name="T38" fmla="*/ 1408 w 1410"/>
                <a:gd name="T39" fmla="*/ 60 h 264"/>
                <a:gd name="T40" fmla="*/ 1410 w 1410"/>
                <a:gd name="T41" fmla="*/ 76 h 264"/>
                <a:gd name="T42" fmla="*/ 1410 w 1410"/>
                <a:gd name="T4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0" h="264">
                  <a:moveTo>
                    <a:pt x="0" y="264"/>
                  </a:moveTo>
                  <a:lnTo>
                    <a:pt x="0" y="76"/>
                  </a:lnTo>
                  <a:lnTo>
                    <a:pt x="0" y="76"/>
                  </a:lnTo>
                  <a:lnTo>
                    <a:pt x="0" y="60"/>
                  </a:lnTo>
                  <a:lnTo>
                    <a:pt x="6" y="46"/>
                  </a:lnTo>
                  <a:lnTo>
                    <a:pt x="12" y="34"/>
                  </a:lnTo>
                  <a:lnTo>
                    <a:pt x="22" y="22"/>
                  </a:lnTo>
                  <a:lnTo>
                    <a:pt x="32" y="14"/>
                  </a:lnTo>
                  <a:lnTo>
                    <a:pt x="46" y="6"/>
                  </a:lnTo>
                  <a:lnTo>
                    <a:pt x="60" y="2"/>
                  </a:lnTo>
                  <a:lnTo>
                    <a:pt x="74" y="0"/>
                  </a:lnTo>
                  <a:lnTo>
                    <a:pt x="1336" y="0"/>
                  </a:lnTo>
                  <a:lnTo>
                    <a:pt x="1336" y="0"/>
                  </a:lnTo>
                  <a:lnTo>
                    <a:pt x="1350" y="2"/>
                  </a:lnTo>
                  <a:lnTo>
                    <a:pt x="1364" y="6"/>
                  </a:lnTo>
                  <a:lnTo>
                    <a:pt x="1378" y="14"/>
                  </a:lnTo>
                  <a:lnTo>
                    <a:pt x="1388" y="22"/>
                  </a:lnTo>
                  <a:lnTo>
                    <a:pt x="1398" y="34"/>
                  </a:lnTo>
                  <a:lnTo>
                    <a:pt x="1404" y="46"/>
                  </a:lnTo>
                  <a:lnTo>
                    <a:pt x="1408" y="60"/>
                  </a:lnTo>
                  <a:lnTo>
                    <a:pt x="1410" y="76"/>
                  </a:lnTo>
                  <a:lnTo>
                    <a:pt x="1410" y="264"/>
                  </a:lnTo>
                </a:path>
              </a:pathLst>
            </a:custGeom>
            <a:ln w="9525">
              <a:solidFill>
                <a:srgbClr val="000000"/>
              </a:solidFill>
              <a:round/>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ja-JP" altLang="en-US"/>
            </a:p>
          </p:txBody>
        </p:sp>
      </p:grpSp>
      <p:sp>
        <p:nvSpPr>
          <p:cNvPr id="24" name="Freeform 21"/>
          <p:cNvSpPr>
            <a:spLocks noEditPoints="1"/>
          </p:cNvSpPr>
          <p:nvPr/>
        </p:nvSpPr>
        <p:spPr bwMode="auto">
          <a:xfrm>
            <a:off x="240840" y="9735872"/>
            <a:ext cx="7089775" cy="494488"/>
          </a:xfrm>
          <a:custGeom>
            <a:avLst/>
            <a:gdLst>
              <a:gd name="T0" fmla="*/ 4440 w 4466"/>
              <a:gd name="T1" fmla="*/ 78 h 468"/>
              <a:gd name="T2" fmla="*/ 4436 w 4466"/>
              <a:gd name="T3" fmla="*/ 6 h 468"/>
              <a:gd name="T4" fmla="*/ 4382 w 4466"/>
              <a:gd name="T5" fmla="*/ 0 h 468"/>
              <a:gd name="T6" fmla="*/ 4384 w 4466"/>
              <a:gd name="T7" fmla="*/ 6 h 468"/>
              <a:gd name="T8" fmla="*/ 4348 w 4466"/>
              <a:gd name="T9" fmla="*/ 12 h 468"/>
              <a:gd name="T10" fmla="*/ 4340 w 4466"/>
              <a:gd name="T11" fmla="*/ 24 h 468"/>
              <a:gd name="T12" fmla="*/ 124 w 4466"/>
              <a:gd name="T13" fmla="*/ 8 h 468"/>
              <a:gd name="T14" fmla="*/ 122 w 4466"/>
              <a:gd name="T15" fmla="*/ 16 h 468"/>
              <a:gd name="T16" fmla="*/ 94 w 4466"/>
              <a:gd name="T17" fmla="*/ 10 h 468"/>
              <a:gd name="T18" fmla="*/ 72 w 4466"/>
              <a:gd name="T19" fmla="*/ 14 h 468"/>
              <a:gd name="T20" fmla="*/ 10 w 4466"/>
              <a:gd name="T21" fmla="*/ 30 h 468"/>
              <a:gd name="T22" fmla="*/ 4 w 4466"/>
              <a:gd name="T23" fmla="*/ 76 h 468"/>
              <a:gd name="T24" fmla="*/ 6 w 4466"/>
              <a:gd name="T25" fmla="*/ 82 h 468"/>
              <a:gd name="T26" fmla="*/ 12 w 4466"/>
              <a:gd name="T27" fmla="*/ 118 h 468"/>
              <a:gd name="T28" fmla="*/ 18 w 4466"/>
              <a:gd name="T29" fmla="*/ 128 h 468"/>
              <a:gd name="T30" fmla="*/ 26 w 4466"/>
              <a:gd name="T31" fmla="*/ 342 h 468"/>
              <a:gd name="T32" fmla="*/ 18 w 4466"/>
              <a:gd name="T33" fmla="*/ 356 h 468"/>
              <a:gd name="T34" fmla="*/ 20 w 4466"/>
              <a:gd name="T35" fmla="*/ 386 h 468"/>
              <a:gd name="T36" fmla="*/ 4 w 4466"/>
              <a:gd name="T37" fmla="*/ 372 h 468"/>
              <a:gd name="T38" fmla="*/ 30 w 4466"/>
              <a:gd name="T39" fmla="*/ 420 h 468"/>
              <a:gd name="T40" fmla="*/ 54 w 4466"/>
              <a:gd name="T41" fmla="*/ 458 h 468"/>
              <a:gd name="T42" fmla="*/ 98 w 4466"/>
              <a:gd name="T43" fmla="*/ 452 h 468"/>
              <a:gd name="T44" fmla="*/ 84 w 4466"/>
              <a:gd name="T45" fmla="*/ 444 h 468"/>
              <a:gd name="T46" fmla="*/ 108 w 4466"/>
              <a:gd name="T47" fmla="*/ 450 h 468"/>
              <a:gd name="T48" fmla="*/ 148 w 4466"/>
              <a:gd name="T49" fmla="*/ 460 h 468"/>
              <a:gd name="T50" fmla="*/ 4356 w 4466"/>
              <a:gd name="T51" fmla="*/ 456 h 468"/>
              <a:gd name="T52" fmla="*/ 4360 w 4466"/>
              <a:gd name="T53" fmla="*/ 440 h 468"/>
              <a:gd name="T54" fmla="*/ 4370 w 4466"/>
              <a:gd name="T55" fmla="*/ 450 h 468"/>
              <a:gd name="T56" fmla="*/ 4412 w 4466"/>
              <a:gd name="T57" fmla="*/ 440 h 468"/>
              <a:gd name="T58" fmla="*/ 4454 w 4466"/>
              <a:gd name="T59" fmla="*/ 436 h 468"/>
              <a:gd name="T60" fmla="*/ 4466 w 4466"/>
              <a:gd name="T61" fmla="*/ 382 h 468"/>
              <a:gd name="T62" fmla="*/ 4456 w 4466"/>
              <a:gd name="T63" fmla="*/ 388 h 468"/>
              <a:gd name="T64" fmla="*/ 4448 w 4466"/>
              <a:gd name="T65" fmla="*/ 354 h 468"/>
              <a:gd name="T66" fmla="*/ 4440 w 4466"/>
              <a:gd name="T67" fmla="*/ 342 h 468"/>
              <a:gd name="T68" fmla="*/ 4440 w 4466"/>
              <a:gd name="T69" fmla="*/ 126 h 468"/>
              <a:gd name="T70" fmla="*/ 4448 w 4466"/>
              <a:gd name="T71" fmla="*/ 114 h 468"/>
              <a:gd name="T72" fmla="*/ 4452 w 4466"/>
              <a:gd name="T73" fmla="*/ 78 h 468"/>
              <a:gd name="T74" fmla="*/ 4288 w 4466"/>
              <a:gd name="T75" fmla="*/ 432 h 468"/>
              <a:gd name="T76" fmla="*/ 4302 w 4466"/>
              <a:gd name="T77" fmla="*/ 418 h 468"/>
              <a:gd name="T78" fmla="*/ 188 w 4466"/>
              <a:gd name="T79" fmla="*/ 430 h 468"/>
              <a:gd name="T80" fmla="*/ 168 w 4466"/>
              <a:gd name="T81" fmla="*/ 418 h 468"/>
              <a:gd name="T82" fmla="*/ 152 w 4466"/>
              <a:gd name="T83" fmla="*/ 418 h 468"/>
              <a:gd name="T84" fmla="*/ 58 w 4466"/>
              <a:gd name="T85" fmla="*/ 280 h 468"/>
              <a:gd name="T86" fmla="*/ 64 w 4466"/>
              <a:gd name="T87" fmla="*/ 296 h 468"/>
              <a:gd name="T88" fmla="*/ 56 w 4466"/>
              <a:gd name="T89" fmla="*/ 194 h 468"/>
              <a:gd name="T90" fmla="*/ 56 w 4466"/>
              <a:gd name="T91" fmla="*/ 170 h 468"/>
              <a:gd name="T92" fmla="*/ 54 w 4466"/>
              <a:gd name="T93" fmla="*/ 150 h 468"/>
              <a:gd name="T94" fmla="*/ 172 w 4466"/>
              <a:gd name="T95" fmla="*/ 60 h 468"/>
              <a:gd name="T96" fmla="*/ 184 w 4466"/>
              <a:gd name="T97" fmla="*/ 66 h 468"/>
              <a:gd name="T98" fmla="*/ 4286 w 4466"/>
              <a:gd name="T99" fmla="*/ 66 h 468"/>
              <a:gd name="T100" fmla="*/ 4282 w 4466"/>
              <a:gd name="T101" fmla="*/ 60 h 468"/>
              <a:gd name="T102" fmla="*/ 4432 w 4466"/>
              <a:gd name="T103" fmla="*/ 148 h 468"/>
              <a:gd name="T104" fmla="*/ 4416 w 4466"/>
              <a:gd name="T105" fmla="*/ 170 h 468"/>
              <a:gd name="T106" fmla="*/ 4422 w 4466"/>
              <a:gd name="T107" fmla="*/ 194 h 468"/>
              <a:gd name="T108" fmla="*/ 4406 w 4466"/>
              <a:gd name="T109" fmla="*/ 302 h 468"/>
              <a:gd name="T110" fmla="*/ 4420 w 4466"/>
              <a:gd name="T111" fmla="*/ 278 h 468"/>
              <a:gd name="T112" fmla="*/ 4436 w 4466"/>
              <a:gd name="T113" fmla="*/ 10 h 468"/>
              <a:gd name="T114" fmla="*/ 104 w 4466"/>
              <a:gd name="T115" fmla="*/ 30 h 468"/>
              <a:gd name="T116" fmla="*/ 34 w 4466"/>
              <a:gd name="T117" fmla="*/ 50 h 468"/>
              <a:gd name="T118" fmla="*/ 14 w 4466"/>
              <a:gd name="T119" fmla="*/ 454 h 468"/>
              <a:gd name="T120" fmla="*/ 4314 w 4466"/>
              <a:gd name="T121" fmla="*/ 440 h 468"/>
              <a:gd name="T122" fmla="*/ 4416 w 4466"/>
              <a:gd name="T123" fmla="*/ 41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66" h="468">
                <a:moveTo>
                  <a:pt x="4452" y="94"/>
                </a:moveTo>
                <a:lnTo>
                  <a:pt x="4452" y="94"/>
                </a:lnTo>
                <a:lnTo>
                  <a:pt x="4450" y="94"/>
                </a:lnTo>
                <a:lnTo>
                  <a:pt x="4448" y="96"/>
                </a:lnTo>
                <a:lnTo>
                  <a:pt x="4448" y="96"/>
                </a:lnTo>
                <a:lnTo>
                  <a:pt x="4448" y="98"/>
                </a:lnTo>
                <a:lnTo>
                  <a:pt x="4450" y="100"/>
                </a:lnTo>
                <a:lnTo>
                  <a:pt x="4450" y="100"/>
                </a:lnTo>
                <a:lnTo>
                  <a:pt x="4454" y="100"/>
                </a:lnTo>
                <a:lnTo>
                  <a:pt x="4458" y="98"/>
                </a:lnTo>
                <a:lnTo>
                  <a:pt x="4462" y="96"/>
                </a:lnTo>
                <a:lnTo>
                  <a:pt x="4464" y="92"/>
                </a:lnTo>
                <a:lnTo>
                  <a:pt x="4464" y="92"/>
                </a:lnTo>
                <a:lnTo>
                  <a:pt x="4466" y="86"/>
                </a:lnTo>
                <a:lnTo>
                  <a:pt x="4464" y="80"/>
                </a:lnTo>
                <a:lnTo>
                  <a:pt x="4460" y="76"/>
                </a:lnTo>
                <a:lnTo>
                  <a:pt x="4456" y="74"/>
                </a:lnTo>
                <a:lnTo>
                  <a:pt x="4456" y="74"/>
                </a:lnTo>
                <a:lnTo>
                  <a:pt x="4450" y="74"/>
                </a:lnTo>
                <a:lnTo>
                  <a:pt x="4444" y="74"/>
                </a:lnTo>
                <a:lnTo>
                  <a:pt x="4440" y="78"/>
                </a:lnTo>
                <a:lnTo>
                  <a:pt x="4436" y="84"/>
                </a:lnTo>
                <a:lnTo>
                  <a:pt x="4436" y="50"/>
                </a:lnTo>
                <a:lnTo>
                  <a:pt x="4456" y="50"/>
                </a:lnTo>
                <a:lnTo>
                  <a:pt x="4456" y="50"/>
                </a:lnTo>
                <a:lnTo>
                  <a:pt x="4456" y="50"/>
                </a:lnTo>
                <a:lnTo>
                  <a:pt x="4458" y="48"/>
                </a:lnTo>
                <a:lnTo>
                  <a:pt x="4458" y="48"/>
                </a:lnTo>
                <a:lnTo>
                  <a:pt x="4456" y="46"/>
                </a:lnTo>
                <a:lnTo>
                  <a:pt x="4456" y="44"/>
                </a:lnTo>
                <a:lnTo>
                  <a:pt x="4436" y="44"/>
                </a:lnTo>
                <a:lnTo>
                  <a:pt x="4436" y="30"/>
                </a:lnTo>
                <a:lnTo>
                  <a:pt x="4454" y="30"/>
                </a:lnTo>
                <a:lnTo>
                  <a:pt x="4454" y="30"/>
                </a:lnTo>
                <a:lnTo>
                  <a:pt x="4456" y="30"/>
                </a:lnTo>
                <a:lnTo>
                  <a:pt x="4456" y="30"/>
                </a:lnTo>
                <a:lnTo>
                  <a:pt x="4456" y="10"/>
                </a:lnTo>
                <a:lnTo>
                  <a:pt x="4456" y="10"/>
                </a:lnTo>
                <a:lnTo>
                  <a:pt x="4456" y="8"/>
                </a:lnTo>
                <a:lnTo>
                  <a:pt x="4454" y="6"/>
                </a:lnTo>
                <a:lnTo>
                  <a:pt x="4436" y="6"/>
                </a:lnTo>
                <a:lnTo>
                  <a:pt x="4436" y="6"/>
                </a:lnTo>
                <a:lnTo>
                  <a:pt x="4432" y="8"/>
                </a:lnTo>
                <a:lnTo>
                  <a:pt x="4432" y="10"/>
                </a:lnTo>
                <a:lnTo>
                  <a:pt x="4432" y="26"/>
                </a:lnTo>
                <a:lnTo>
                  <a:pt x="4416" y="26"/>
                </a:lnTo>
                <a:lnTo>
                  <a:pt x="4416" y="10"/>
                </a:lnTo>
                <a:lnTo>
                  <a:pt x="4416" y="10"/>
                </a:lnTo>
                <a:lnTo>
                  <a:pt x="4416" y="8"/>
                </a:lnTo>
                <a:lnTo>
                  <a:pt x="4414" y="8"/>
                </a:lnTo>
                <a:lnTo>
                  <a:pt x="4414" y="8"/>
                </a:lnTo>
                <a:lnTo>
                  <a:pt x="4412" y="8"/>
                </a:lnTo>
                <a:lnTo>
                  <a:pt x="4412" y="10"/>
                </a:lnTo>
                <a:lnTo>
                  <a:pt x="4412" y="26"/>
                </a:lnTo>
                <a:lnTo>
                  <a:pt x="4384" y="26"/>
                </a:lnTo>
                <a:lnTo>
                  <a:pt x="4384" y="26"/>
                </a:lnTo>
                <a:lnTo>
                  <a:pt x="4390" y="20"/>
                </a:lnTo>
                <a:lnTo>
                  <a:pt x="4392" y="14"/>
                </a:lnTo>
                <a:lnTo>
                  <a:pt x="4392" y="14"/>
                </a:lnTo>
                <a:lnTo>
                  <a:pt x="4392" y="8"/>
                </a:lnTo>
                <a:lnTo>
                  <a:pt x="4388" y="2"/>
                </a:lnTo>
                <a:lnTo>
                  <a:pt x="4388" y="2"/>
                </a:lnTo>
                <a:lnTo>
                  <a:pt x="4382" y="0"/>
                </a:lnTo>
                <a:lnTo>
                  <a:pt x="4376" y="0"/>
                </a:lnTo>
                <a:lnTo>
                  <a:pt x="4376" y="0"/>
                </a:lnTo>
                <a:lnTo>
                  <a:pt x="4370" y="4"/>
                </a:lnTo>
                <a:lnTo>
                  <a:pt x="4368" y="8"/>
                </a:lnTo>
                <a:lnTo>
                  <a:pt x="4368" y="8"/>
                </a:lnTo>
                <a:lnTo>
                  <a:pt x="4366" y="12"/>
                </a:lnTo>
                <a:lnTo>
                  <a:pt x="4366" y="16"/>
                </a:lnTo>
                <a:lnTo>
                  <a:pt x="4366" y="16"/>
                </a:lnTo>
                <a:lnTo>
                  <a:pt x="4368" y="18"/>
                </a:lnTo>
                <a:lnTo>
                  <a:pt x="4370" y="18"/>
                </a:lnTo>
                <a:lnTo>
                  <a:pt x="4370" y="18"/>
                </a:lnTo>
                <a:lnTo>
                  <a:pt x="4372" y="16"/>
                </a:lnTo>
                <a:lnTo>
                  <a:pt x="4372" y="14"/>
                </a:lnTo>
                <a:lnTo>
                  <a:pt x="4372" y="14"/>
                </a:lnTo>
                <a:lnTo>
                  <a:pt x="4370" y="12"/>
                </a:lnTo>
                <a:lnTo>
                  <a:pt x="4372" y="10"/>
                </a:lnTo>
                <a:lnTo>
                  <a:pt x="4372" y="10"/>
                </a:lnTo>
                <a:lnTo>
                  <a:pt x="4376" y="6"/>
                </a:lnTo>
                <a:lnTo>
                  <a:pt x="4376" y="6"/>
                </a:lnTo>
                <a:lnTo>
                  <a:pt x="4382" y="4"/>
                </a:lnTo>
                <a:lnTo>
                  <a:pt x="4384" y="6"/>
                </a:lnTo>
                <a:lnTo>
                  <a:pt x="4384" y="6"/>
                </a:lnTo>
                <a:lnTo>
                  <a:pt x="4388" y="10"/>
                </a:lnTo>
                <a:lnTo>
                  <a:pt x="4388" y="14"/>
                </a:lnTo>
                <a:lnTo>
                  <a:pt x="4388" y="14"/>
                </a:lnTo>
                <a:lnTo>
                  <a:pt x="4386" y="20"/>
                </a:lnTo>
                <a:lnTo>
                  <a:pt x="4380" y="22"/>
                </a:lnTo>
                <a:lnTo>
                  <a:pt x="4380" y="22"/>
                </a:lnTo>
                <a:lnTo>
                  <a:pt x="4372" y="24"/>
                </a:lnTo>
                <a:lnTo>
                  <a:pt x="4360" y="26"/>
                </a:lnTo>
                <a:lnTo>
                  <a:pt x="4350" y="26"/>
                </a:lnTo>
                <a:lnTo>
                  <a:pt x="4350" y="26"/>
                </a:lnTo>
                <a:lnTo>
                  <a:pt x="4346" y="24"/>
                </a:lnTo>
                <a:lnTo>
                  <a:pt x="4344" y="22"/>
                </a:lnTo>
                <a:lnTo>
                  <a:pt x="4344" y="22"/>
                </a:lnTo>
                <a:lnTo>
                  <a:pt x="4342" y="20"/>
                </a:lnTo>
                <a:lnTo>
                  <a:pt x="4342" y="16"/>
                </a:lnTo>
                <a:lnTo>
                  <a:pt x="4342" y="16"/>
                </a:lnTo>
                <a:lnTo>
                  <a:pt x="4344" y="12"/>
                </a:lnTo>
                <a:lnTo>
                  <a:pt x="4344" y="12"/>
                </a:lnTo>
                <a:lnTo>
                  <a:pt x="4348" y="12"/>
                </a:lnTo>
                <a:lnTo>
                  <a:pt x="4348" y="12"/>
                </a:lnTo>
                <a:lnTo>
                  <a:pt x="4352" y="14"/>
                </a:lnTo>
                <a:lnTo>
                  <a:pt x="4352" y="16"/>
                </a:lnTo>
                <a:lnTo>
                  <a:pt x="4352" y="16"/>
                </a:lnTo>
                <a:lnTo>
                  <a:pt x="4352" y="18"/>
                </a:lnTo>
                <a:lnTo>
                  <a:pt x="4354" y="18"/>
                </a:lnTo>
                <a:lnTo>
                  <a:pt x="4354" y="18"/>
                </a:lnTo>
                <a:lnTo>
                  <a:pt x="4356" y="18"/>
                </a:lnTo>
                <a:lnTo>
                  <a:pt x="4356" y="16"/>
                </a:lnTo>
                <a:lnTo>
                  <a:pt x="4356" y="16"/>
                </a:lnTo>
                <a:lnTo>
                  <a:pt x="4356" y="12"/>
                </a:lnTo>
                <a:lnTo>
                  <a:pt x="4354" y="10"/>
                </a:lnTo>
                <a:lnTo>
                  <a:pt x="4350" y="8"/>
                </a:lnTo>
                <a:lnTo>
                  <a:pt x="4350" y="8"/>
                </a:lnTo>
                <a:lnTo>
                  <a:pt x="4346" y="8"/>
                </a:lnTo>
                <a:lnTo>
                  <a:pt x="4342" y="8"/>
                </a:lnTo>
                <a:lnTo>
                  <a:pt x="4342" y="8"/>
                </a:lnTo>
                <a:lnTo>
                  <a:pt x="4338" y="12"/>
                </a:lnTo>
                <a:lnTo>
                  <a:pt x="4338" y="16"/>
                </a:lnTo>
                <a:lnTo>
                  <a:pt x="4338" y="16"/>
                </a:lnTo>
                <a:lnTo>
                  <a:pt x="4338" y="20"/>
                </a:lnTo>
                <a:lnTo>
                  <a:pt x="4340" y="24"/>
                </a:lnTo>
                <a:lnTo>
                  <a:pt x="4340" y="24"/>
                </a:lnTo>
                <a:lnTo>
                  <a:pt x="4340" y="26"/>
                </a:lnTo>
                <a:lnTo>
                  <a:pt x="4318" y="26"/>
                </a:lnTo>
                <a:lnTo>
                  <a:pt x="4318" y="10"/>
                </a:lnTo>
                <a:lnTo>
                  <a:pt x="4318" y="10"/>
                </a:lnTo>
                <a:lnTo>
                  <a:pt x="4318" y="8"/>
                </a:lnTo>
                <a:lnTo>
                  <a:pt x="4316" y="6"/>
                </a:lnTo>
                <a:lnTo>
                  <a:pt x="148" y="6"/>
                </a:lnTo>
                <a:lnTo>
                  <a:pt x="148" y="6"/>
                </a:lnTo>
                <a:lnTo>
                  <a:pt x="148" y="8"/>
                </a:lnTo>
                <a:lnTo>
                  <a:pt x="146" y="10"/>
                </a:lnTo>
                <a:lnTo>
                  <a:pt x="146" y="26"/>
                </a:lnTo>
                <a:lnTo>
                  <a:pt x="124" y="26"/>
                </a:lnTo>
                <a:lnTo>
                  <a:pt x="124" y="26"/>
                </a:lnTo>
                <a:lnTo>
                  <a:pt x="126" y="24"/>
                </a:lnTo>
                <a:lnTo>
                  <a:pt x="126" y="24"/>
                </a:lnTo>
                <a:lnTo>
                  <a:pt x="128" y="20"/>
                </a:lnTo>
                <a:lnTo>
                  <a:pt x="128" y="16"/>
                </a:lnTo>
                <a:lnTo>
                  <a:pt x="128" y="16"/>
                </a:lnTo>
                <a:lnTo>
                  <a:pt x="126" y="12"/>
                </a:lnTo>
                <a:lnTo>
                  <a:pt x="124" y="8"/>
                </a:lnTo>
                <a:lnTo>
                  <a:pt x="124" y="8"/>
                </a:lnTo>
                <a:lnTo>
                  <a:pt x="120" y="8"/>
                </a:lnTo>
                <a:lnTo>
                  <a:pt x="116" y="8"/>
                </a:lnTo>
                <a:lnTo>
                  <a:pt x="116" y="8"/>
                </a:lnTo>
                <a:lnTo>
                  <a:pt x="112" y="10"/>
                </a:lnTo>
                <a:lnTo>
                  <a:pt x="108" y="12"/>
                </a:lnTo>
                <a:lnTo>
                  <a:pt x="108" y="16"/>
                </a:lnTo>
                <a:lnTo>
                  <a:pt x="108" y="16"/>
                </a:lnTo>
                <a:lnTo>
                  <a:pt x="108" y="18"/>
                </a:lnTo>
                <a:lnTo>
                  <a:pt x="110" y="18"/>
                </a:lnTo>
                <a:lnTo>
                  <a:pt x="110" y="18"/>
                </a:lnTo>
                <a:lnTo>
                  <a:pt x="112" y="18"/>
                </a:lnTo>
                <a:lnTo>
                  <a:pt x="112" y="16"/>
                </a:lnTo>
                <a:lnTo>
                  <a:pt x="112" y="16"/>
                </a:lnTo>
                <a:lnTo>
                  <a:pt x="114" y="14"/>
                </a:lnTo>
                <a:lnTo>
                  <a:pt x="116" y="12"/>
                </a:lnTo>
                <a:lnTo>
                  <a:pt x="116" y="12"/>
                </a:lnTo>
                <a:lnTo>
                  <a:pt x="120" y="14"/>
                </a:lnTo>
                <a:lnTo>
                  <a:pt x="120" y="14"/>
                </a:lnTo>
                <a:lnTo>
                  <a:pt x="122" y="16"/>
                </a:lnTo>
                <a:lnTo>
                  <a:pt x="122" y="16"/>
                </a:lnTo>
                <a:lnTo>
                  <a:pt x="122" y="20"/>
                </a:lnTo>
                <a:lnTo>
                  <a:pt x="122" y="22"/>
                </a:lnTo>
                <a:lnTo>
                  <a:pt x="122" y="22"/>
                </a:lnTo>
                <a:lnTo>
                  <a:pt x="118" y="24"/>
                </a:lnTo>
                <a:lnTo>
                  <a:pt x="114" y="26"/>
                </a:lnTo>
                <a:lnTo>
                  <a:pt x="104" y="26"/>
                </a:lnTo>
                <a:lnTo>
                  <a:pt x="104" y="26"/>
                </a:lnTo>
                <a:lnTo>
                  <a:pt x="94" y="24"/>
                </a:lnTo>
                <a:lnTo>
                  <a:pt x="84" y="22"/>
                </a:lnTo>
                <a:lnTo>
                  <a:pt x="84" y="22"/>
                </a:lnTo>
                <a:lnTo>
                  <a:pt x="80" y="20"/>
                </a:lnTo>
                <a:lnTo>
                  <a:pt x="76" y="14"/>
                </a:lnTo>
                <a:lnTo>
                  <a:pt x="76" y="14"/>
                </a:lnTo>
                <a:lnTo>
                  <a:pt x="78" y="10"/>
                </a:lnTo>
                <a:lnTo>
                  <a:pt x="80" y="6"/>
                </a:lnTo>
                <a:lnTo>
                  <a:pt x="80" y="6"/>
                </a:lnTo>
                <a:lnTo>
                  <a:pt x="84" y="4"/>
                </a:lnTo>
                <a:lnTo>
                  <a:pt x="88" y="6"/>
                </a:lnTo>
                <a:lnTo>
                  <a:pt x="88" y="6"/>
                </a:lnTo>
                <a:lnTo>
                  <a:pt x="94" y="10"/>
                </a:lnTo>
                <a:lnTo>
                  <a:pt x="94" y="10"/>
                </a:lnTo>
                <a:lnTo>
                  <a:pt x="94" y="12"/>
                </a:lnTo>
                <a:lnTo>
                  <a:pt x="94" y="14"/>
                </a:lnTo>
                <a:lnTo>
                  <a:pt x="94" y="14"/>
                </a:lnTo>
                <a:lnTo>
                  <a:pt x="94" y="16"/>
                </a:lnTo>
                <a:lnTo>
                  <a:pt x="94" y="18"/>
                </a:lnTo>
                <a:lnTo>
                  <a:pt x="94" y="18"/>
                </a:lnTo>
                <a:lnTo>
                  <a:pt x="96" y="18"/>
                </a:lnTo>
                <a:lnTo>
                  <a:pt x="98" y="16"/>
                </a:lnTo>
                <a:lnTo>
                  <a:pt x="98" y="16"/>
                </a:lnTo>
                <a:lnTo>
                  <a:pt x="98" y="12"/>
                </a:lnTo>
                <a:lnTo>
                  <a:pt x="98" y="8"/>
                </a:lnTo>
                <a:lnTo>
                  <a:pt x="98" y="8"/>
                </a:lnTo>
                <a:lnTo>
                  <a:pt x="94" y="4"/>
                </a:lnTo>
                <a:lnTo>
                  <a:pt x="90" y="0"/>
                </a:lnTo>
                <a:lnTo>
                  <a:pt x="90" y="0"/>
                </a:lnTo>
                <a:lnTo>
                  <a:pt x="84" y="0"/>
                </a:lnTo>
                <a:lnTo>
                  <a:pt x="78" y="2"/>
                </a:lnTo>
                <a:lnTo>
                  <a:pt x="78" y="2"/>
                </a:lnTo>
                <a:lnTo>
                  <a:pt x="72" y="8"/>
                </a:lnTo>
                <a:lnTo>
                  <a:pt x="72" y="14"/>
                </a:lnTo>
                <a:lnTo>
                  <a:pt x="72" y="14"/>
                </a:lnTo>
                <a:lnTo>
                  <a:pt x="74" y="20"/>
                </a:lnTo>
                <a:lnTo>
                  <a:pt x="80" y="26"/>
                </a:lnTo>
                <a:lnTo>
                  <a:pt x="54" y="26"/>
                </a:lnTo>
                <a:lnTo>
                  <a:pt x="54" y="10"/>
                </a:lnTo>
                <a:lnTo>
                  <a:pt x="54" y="10"/>
                </a:lnTo>
                <a:lnTo>
                  <a:pt x="54" y="8"/>
                </a:lnTo>
                <a:lnTo>
                  <a:pt x="52" y="8"/>
                </a:lnTo>
                <a:lnTo>
                  <a:pt x="52" y="8"/>
                </a:lnTo>
                <a:lnTo>
                  <a:pt x="50" y="8"/>
                </a:lnTo>
                <a:lnTo>
                  <a:pt x="50" y="10"/>
                </a:lnTo>
                <a:lnTo>
                  <a:pt x="50" y="26"/>
                </a:lnTo>
                <a:lnTo>
                  <a:pt x="34" y="26"/>
                </a:lnTo>
                <a:lnTo>
                  <a:pt x="34" y="10"/>
                </a:lnTo>
                <a:lnTo>
                  <a:pt x="34" y="10"/>
                </a:lnTo>
                <a:lnTo>
                  <a:pt x="32" y="8"/>
                </a:lnTo>
                <a:lnTo>
                  <a:pt x="30" y="6"/>
                </a:lnTo>
                <a:lnTo>
                  <a:pt x="10" y="6"/>
                </a:lnTo>
                <a:lnTo>
                  <a:pt x="10" y="6"/>
                </a:lnTo>
                <a:lnTo>
                  <a:pt x="10" y="8"/>
                </a:lnTo>
                <a:lnTo>
                  <a:pt x="10" y="10"/>
                </a:lnTo>
                <a:lnTo>
                  <a:pt x="10" y="30"/>
                </a:lnTo>
                <a:lnTo>
                  <a:pt x="10" y="30"/>
                </a:lnTo>
                <a:lnTo>
                  <a:pt x="10" y="30"/>
                </a:lnTo>
                <a:lnTo>
                  <a:pt x="10" y="30"/>
                </a:lnTo>
                <a:lnTo>
                  <a:pt x="30" y="30"/>
                </a:lnTo>
                <a:lnTo>
                  <a:pt x="30" y="44"/>
                </a:lnTo>
                <a:lnTo>
                  <a:pt x="10" y="44"/>
                </a:lnTo>
                <a:lnTo>
                  <a:pt x="10" y="44"/>
                </a:lnTo>
                <a:lnTo>
                  <a:pt x="8" y="46"/>
                </a:lnTo>
                <a:lnTo>
                  <a:pt x="8" y="48"/>
                </a:lnTo>
                <a:lnTo>
                  <a:pt x="8" y="48"/>
                </a:lnTo>
                <a:lnTo>
                  <a:pt x="8" y="50"/>
                </a:lnTo>
                <a:lnTo>
                  <a:pt x="10" y="50"/>
                </a:lnTo>
                <a:lnTo>
                  <a:pt x="30" y="50"/>
                </a:lnTo>
                <a:lnTo>
                  <a:pt x="30" y="84"/>
                </a:lnTo>
                <a:lnTo>
                  <a:pt x="30" y="84"/>
                </a:lnTo>
                <a:lnTo>
                  <a:pt x="26" y="78"/>
                </a:lnTo>
                <a:lnTo>
                  <a:pt x="20" y="74"/>
                </a:lnTo>
                <a:lnTo>
                  <a:pt x="16" y="74"/>
                </a:lnTo>
                <a:lnTo>
                  <a:pt x="8" y="74"/>
                </a:lnTo>
                <a:lnTo>
                  <a:pt x="8" y="74"/>
                </a:lnTo>
                <a:lnTo>
                  <a:pt x="4" y="76"/>
                </a:lnTo>
                <a:lnTo>
                  <a:pt x="2" y="80"/>
                </a:lnTo>
                <a:lnTo>
                  <a:pt x="0" y="86"/>
                </a:lnTo>
                <a:lnTo>
                  <a:pt x="0" y="92"/>
                </a:lnTo>
                <a:lnTo>
                  <a:pt x="0" y="92"/>
                </a:lnTo>
                <a:lnTo>
                  <a:pt x="4" y="96"/>
                </a:lnTo>
                <a:lnTo>
                  <a:pt x="8" y="98"/>
                </a:lnTo>
                <a:lnTo>
                  <a:pt x="12" y="100"/>
                </a:lnTo>
                <a:lnTo>
                  <a:pt x="16" y="100"/>
                </a:lnTo>
                <a:lnTo>
                  <a:pt x="16" y="100"/>
                </a:lnTo>
                <a:lnTo>
                  <a:pt x="16" y="98"/>
                </a:lnTo>
                <a:lnTo>
                  <a:pt x="16" y="96"/>
                </a:lnTo>
                <a:lnTo>
                  <a:pt x="16" y="96"/>
                </a:lnTo>
                <a:lnTo>
                  <a:pt x="16" y="94"/>
                </a:lnTo>
                <a:lnTo>
                  <a:pt x="14" y="94"/>
                </a:lnTo>
                <a:lnTo>
                  <a:pt x="14" y="94"/>
                </a:lnTo>
                <a:lnTo>
                  <a:pt x="12" y="96"/>
                </a:lnTo>
                <a:lnTo>
                  <a:pt x="8" y="94"/>
                </a:lnTo>
                <a:lnTo>
                  <a:pt x="4" y="90"/>
                </a:lnTo>
                <a:lnTo>
                  <a:pt x="4" y="90"/>
                </a:lnTo>
                <a:lnTo>
                  <a:pt x="4" y="86"/>
                </a:lnTo>
                <a:lnTo>
                  <a:pt x="6" y="82"/>
                </a:lnTo>
                <a:lnTo>
                  <a:pt x="10" y="78"/>
                </a:lnTo>
                <a:lnTo>
                  <a:pt x="10" y="78"/>
                </a:lnTo>
                <a:lnTo>
                  <a:pt x="12" y="78"/>
                </a:lnTo>
                <a:lnTo>
                  <a:pt x="16" y="78"/>
                </a:lnTo>
                <a:lnTo>
                  <a:pt x="20" y="82"/>
                </a:lnTo>
                <a:lnTo>
                  <a:pt x="22" y="86"/>
                </a:lnTo>
                <a:lnTo>
                  <a:pt x="22" y="86"/>
                </a:lnTo>
                <a:lnTo>
                  <a:pt x="26" y="98"/>
                </a:lnTo>
                <a:lnTo>
                  <a:pt x="26" y="114"/>
                </a:lnTo>
                <a:lnTo>
                  <a:pt x="26" y="114"/>
                </a:lnTo>
                <a:lnTo>
                  <a:pt x="26" y="114"/>
                </a:lnTo>
                <a:lnTo>
                  <a:pt x="26" y="114"/>
                </a:lnTo>
                <a:lnTo>
                  <a:pt x="24" y="120"/>
                </a:lnTo>
                <a:lnTo>
                  <a:pt x="22" y="122"/>
                </a:lnTo>
                <a:lnTo>
                  <a:pt x="22" y="122"/>
                </a:lnTo>
                <a:lnTo>
                  <a:pt x="16" y="124"/>
                </a:lnTo>
                <a:lnTo>
                  <a:pt x="16" y="124"/>
                </a:lnTo>
                <a:lnTo>
                  <a:pt x="12" y="122"/>
                </a:lnTo>
                <a:lnTo>
                  <a:pt x="12" y="122"/>
                </a:lnTo>
                <a:lnTo>
                  <a:pt x="12" y="118"/>
                </a:lnTo>
                <a:lnTo>
                  <a:pt x="12" y="118"/>
                </a:lnTo>
                <a:lnTo>
                  <a:pt x="14" y="114"/>
                </a:lnTo>
                <a:lnTo>
                  <a:pt x="16" y="114"/>
                </a:lnTo>
                <a:lnTo>
                  <a:pt x="16" y="114"/>
                </a:lnTo>
                <a:lnTo>
                  <a:pt x="18" y="114"/>
                </a:lnTo>
                <a:lnTo>
                  <a:pt x="18" y="112"/>
                </a:lnTo>
                <a:lnTo>
                  <a:pt x="18" y="112"/>
                </a:lnTo>
                <a:lnTo>
                  <a:pt x="18" y="110"/>
                </a:lnTo>
                <a:lnTo>
                  <a:pt x="16" y="110"/>
                </a:lnTo>
                <a:lnTo>
                  <a:pt x="16" y="110"/>
                </a:lnTo>
                <a:lnTo>
                  <a:pt x="12" y="110"/>
                </a:lnTo>
                <a:lnTo>
                  <a:pt x="8" y="112"/>
                </a:lnTo>
                <a:lnTo>
                  <a:pt x="8" y="116"/>
                </a:lnTo>
                <a:lnTo>
                  <a:pt x="8" y="116"/>
                </a:lnTo>
                <a:lnTo>
                  <a:pt x="8" y="120"/>
                </a:lnTo>
                <a:lnTo>
                  <a:pt x="8" y="124"/>
                </a:lnTo>
                <a:lnTo>
                  <a:pt x="8" y="124"/>
                </a:lnTo>
                <a:lnTo>
                  <a:pt x="12" y="128"/>
                </a:lnTo>
                <a:lnTo>
                  <a:pt x="16" y="128"/>
                </a:lnTo>
                <a:lnTo>
                  <a:pt x="16" y="128"/>
                </a:lnTo>
                <a:lnTo>
                  <a:pt x="18" y="128"/>
                </a:lnTo>
                <a:lnTo>
                  <a:pt x="18" y="128"/>
                </a:lnTo>
                <a:lnTo>
                  <a:pt x="22" y="128"/>
                </a:lnTo>
                <a:lnTo>
                  <a:pt x="24" y="126"/>
                </a:lnTo>
                <a:lnTo>
                  <a:pt x="24" y="126"/>
                </a:lnTo>
                <a:lnTo>
                  <a:pt x="26" y="124"/>
                </a:lnTo>
                <a:lnTo>
                  <a:pt x="26" y="124"/>
                </a:lnTo>
                <a:lnTo>
                  <a:pt x="26" y="132"/>
                </a:lnTo>
                <a:lnTo>
                  <a:pt x="26" y="132"/>
                </a:lnTo>
                <a:lnTo>
                  <a:pt x="26" y="142"/>
                </a:lnTo>
                <a:lnTo>
                  <a:pt x="10" y="142"/>
                </a:lnTo>
                <a:lnTo>
                  <a:pt x="10" y="142"/>
                </a:lnTo>
                <a:lnTo>
                  <a:pt x="10" y="146"/>
                </a:lnTo>
                <a:lnTo>
                  <a:pt x="10" y="150"/>
                </a:lnTo>
                <a:lnTo>
                  <a:pt x="10" y="318"/>
                </a:lnTo>
                <a:lnTo>
                  <a:pt x="10" y="318"/>
                </a:lnTo>
                <a:lnTo>
                  <a:pt x="10" y="318"/>
                </a:lnTo>
                <a:lnTo>
                  <a:pt x="10" y="318"/>
                </a:lnTo>
                <a:lnTo>
                  <a:pt x="26" y="318"/>
                </a:lnTo>
                <a:lnTo>
                  <a:pt x="26" y="318"/>
                </a:lnTo>
                <a:lnTo>
                  <a:pt x="26" y="332"/>
                </a:lnTo>
                <a:lnTo>
                  <a:pt x="26" y="332"/>
                </a:lnTo>
                <a:lnTo>
                  <a:pt x="26" y="342"/>
                </a:lnTo>
                <a:lnTo>
                  <a:pt x="26" y="342"/>
                </a:lnTo>
                <a:lnTo>
                  <a:pt x="24" y="340"/>
                </a:lnTo>
                <a:lnTo>
                  <a:pt x="24" y="340"/>
                </a:lnTo>
                <a:lnTo>
                  <a:pt x="20" y="338"/>
                </a:lnTo>
                <a:lnTo>
                  <a:pt x="16" y="338"/>
                </a:lnTo>
                <a:lnTo>
                  <a:pt x="16" y="338"/>
                </a:lnTo>
                <a:lnTo>
                  <a:pt x="12" y="340"/>
                </a:lnTo>
                <a:lnTo>
                  <a:pt x="8" y="342"/>
                </a:lnTo>
                <a:lnTo>
                  <a:pt x="8" y="342"/>
                </a:lnTo>
                <a:lnTo>
                  <a:pt x="8" y="346"/>
                </a:lnTo>
                <a:lnTo>
                  <a:pt x="8" y="350"/>
                </a:lnTo>
                <a:lnTo>
                  <a:pt x="8" y="350"/>
                </a:lnTo>
                <a:lnTo>
                  <a:pt x="8" y="354"/>
                </a:lnTo>
                <a:lnTo>
                  <a:pt x="10" y="356"/>
                </a:lnTo>
                <a:lnTo>
                  <a:pt x="16" y="358"/>
                </a:lnTo>
                <a:lnTo>
                  <a:pt x="16" y="358"/>
                </a:lnTo>
                <a:lnTo>
                  <a:pt x="16" y="358"/>
                </a:lnTo>
                <a:lnTo>
                  <a:pt x="16" y="358"/>
                </a:lnTo>
                <a:lnTo>
                  <a:pt x="18" y="358"/>
                </a:lnTo>
                <a:lnTo>
                  <a:pt x="18" y="356"/>
                </a:lnTo>
                <a:lnTo>
                  <a:pt x="18" y="356"/>
                </a:lnTo>
                <a:lnTo>
                  <a:pt x="18" y="354"/>
                </a:lnTo>
                <a:lnTo>
                  <a:pt x="16" y="354"/>
                </a:lnTo>
                <a:lnTo>
                  <a:pt x="16" y="354"/>
                </a:lnTo>
                <a:lnTo>
                  <a:pt x="14" y="354"/>
                </a:lnTo>
                <a:lnTo>
                  <a:pt x="12" y="350"/>
                </a:lnTo>
                <a:lnTo>
                  <a:pt x="12" y="350"/>
                </a:lnTo>
                <a:lnTo>
                  <a:pt x="12" y="346"/>
                </a:lnTo>
                <a:lnTo>
                  <a:pt x="12" y="346"/>
                </a:lnTo>
                <a:lnTo>
                  <a:pt x="16" y="344"/>
                </a:lnTo>
                <a:lnTo>
                  <a:pt x="16" y="344"/>
                </a:lnTo>
                <a:lnTo>
                  <a:pt x="22" y="346"/>
                </a:lnTo>
                <a:lnTo>
                  <a:pt x="22" y="346"/>
                </a:lnTo>
                <a:lnTo>
                  <a:pt x="24" y="348"/>
                </a:lnTo>
                <a:lnTo>
                  <a:pt x="26" y="352"/>
                </a:lnTo>
                <a:lnTo>
                  <a:pt x="26" y="352"/>
                </a:lnTo>
                <a:lnTo>
                  <a:pt x="26" y="354"/>
                </a:lnTo>
                <a:lnTo>
                  <a:pt x="26" y="354"/>
                </a:lnTo>
                <a:lnTo>
                  <a:pt x="26" y="370"/>
                </a:lnTo>
                <a:lnTo>
                  <a:pt x="22" y="382"/>
                </a:lnTo>
                <a:lnTo>
                  <a:pt x="22" y="382"/>
                </a:lnTo>
                <a:lnTo>
                  <a:pt x="20" y="386"/>
                </a:lnTo>
                <a:lnTo>
                  <a:pt x="16" y="388"/>
                </a:lnTo>
                <a:lnTo>
                  <a:pt x="12" y="390"/>
                </a:lnTo>
                <a:lnTo>
                  <a:pt x="10" y="388"/>
                </a:lnTo>
                <a:lnTo>
                  <a:pt x="10" y="388"/>
                </a:lnTo>
                <a:lnTo>
                  <a:pt x="6" y="384"/>
                </a:lnTo>
                <a:lnTo>
                  <a:pt x="4" y="382"/>
                </a:lnTo>
                <a:lnTo>
                  <a:pt x="4" y="378"/>
                </a:lnTo>
                <a:lnTo>
                  <a:pt x="4" y="378"/>
                </a:lnTo>
                <a:lnTo>
                  <a:pt x="8" y="374"/>
                </a:lnTo>
                <a:lnTo>
                  <a:pt x="12" y="372"/>
                </a:lnTo>
                <a:lnTo>
                  <a:pt x="14" y="372"/>
                </a:lnTo>
                <a:lnTo>
                  <a:pt x="14" y="372"/>
                </a:lnTo>
                <a:lnTo>
                  <a:pt x="16" y="372"/>
                </a:lnTo>
                <a:lnTo>
                  <a:pt x="16" y="372"/>
                </a:lnTo>
                <a:lnTo>
                  <a:pt x="16" y="372"/>
                </a:lnTo>
                <a:lnTo>
                  <a:pt x="16" y="370"/>
                </a:lnTo>
                <a:lnTo>
                  <a:pt x="16" y="368"/>
                </a:lnTo>
                <a:lnTo>
                  <a:pt x="16" y="368"/>
                </a:lnTo>
                <a:lnTo>
                  <a:pt x="12" y="368"/>
                </a:lnTo>
                <a:lnTo>
                  <a:pt x="6" y="368"/>
                </a:lnTo>
                <a:lnTo>
                  <a:pt x="4" y="372"/>
                </a:lnTo>
                <a:lnTo>
                  <a:pt x="0" y="376"/>
                </a:lnTo>
                <a:lnTo>
                  <a:pt x="0" y="376"/>
                </a:lnTo>
                <a:lnTo>
                  <a:pt x="0" y="382"/>
                </a:lnTo>
                <a:lnTo>
                  <a:pt x="0" y="386"/>
                </a:lnTo>
                <a:lnTo>
                  <a:pt x="4" y="390"/>
                </a:lnTo>
                <a:lnTo>
                  <a:pt x="8" y="394"/>
                </a:lnTo>
                <a:lnTo>
                  <a:pt x="8" y="394"/>
                </a:lnTo>
                <a:lnTo>
                  <a:pt x="14" y="394"/>
                </a:lnTo>
                <a:lnTo>
                  <a:pt x="14" y="394"/>
                </a:lnTo>
                <a:lnTo>
                  <a:pt x="18" y="394"/>
                </a:lnTo>
                <a:lnTo>
                  <a:pt x="22" y="392"/>
                </a:lnTo>
                <a:lnTo>
                  <a:pt x="30" y="384"/>
                </a:lnTo>
                <a:lnTo>
                  <a:pt x="30" y="416"/>
                </a:lnTo>
                <a:lnTo>
                  <a:pt x="10" y="416"/>
                </a:lnTo>
                <a:lnTo>
                  <a:pt x="10" y="416"/>
                </a:lnTo>
                <a:lnTo>
                  <a:pt x="8" y="416"/>
                </a:lnTo>
                <a:lnTo>
                  <a:pt x="8" y="418"/>
                </a:lnTo>
                <a:lnTo>
                  <a:pt x="8" y="418"/>
                </a:lnTo>
                <a:lnTo>
                  <a:pt x="8" y="420"/>
                </a:lnTo>
                <a:lnTo>
                  <a:pt x="10" y="420"/>
                </a:lnTo>
                <a:lnTo>
                  <a:pt x="30" y="420"/>
                </a:lnTo>
                <a:lnTo>
                  <a:pt x="30" y="436"/>
                </a:lnTo>
                <a:lnTo>
                  <a:pt x="10" y="436"/>
                </a:lnTo>
                <a:lnTo>
                  <a:pt x="10" y="436"/>
                </a:lnTo>
                <a:lnTo>
                  <a:pt x="10" y="436"/>
                </a:lnTo>
                <a:lnTo>
                  <a:pt x="10" y="438"/>
                </a:lnTo>
                <a:lnTo>
                  <a:pt x="10" y="458"/>
                </a:lnTo>
                <a:lnTo>
                  <a:pt x="10" y="458"/>
                </a:lnTo>
                <a:lnTo>
                  <a:pt x="10" y="460"/>
                </a:lnTo>
                <a:lnTo>
                  <a:pt x="10" y="460"/>
                </a:lnTo>
                <a:lnTo>
                  <a:pt x="30" y="460"/>
                </a:lnTo>
                <a:lnTo>
                  <a:pt x="30" y="460"/>
                </a:lnTo>
                <a:lnTo>
                  <a:pt x="32" y="460"/>
                </a:lnTo>
                <a:lnTo>
                  <a:pt x="34" y="458"/>
                </a:lnTo>
                <a:lnTo>
                  <a:pt x="34" y="440"/>
                </a:lnTo>
                <a:lnTo>
                  <a:pt x="50" y="440"/>
                </a:lnTo>
                <a:lnTo>
                  <a:pt x="50" y="458"/>
                </a:lnTo>
                <a:lnTo>
                  <a:pt x="50" y="458"/>
                </a:lnTo>
                <a:lnTo>
                  <a:pt x="50" y="458"/>
                </a:lnTo>
                <a:lnTo>
                  <a:pt x="52" y="460"/>
                </a:lnTo>
                <a:lnTo>
                  <a:pt x="52" y="460"/>
                </a:lnTo>
                <a:lnTo>
                  <a:pt x="54" y="458"/>
                </a:lnTo>
                <a:lnTo>
                  <a:pt x="54" y="458"/>
                </a:lnTo>
                <a:lnTo>
                  <a:pt x="54" y="440"/>
                </a:lnTo>
                <a:lnTo>
                  <a:pt x="80" y="440"/>
                </a:lnTo>
                <a:lnTo>
                  <a:pt x="80" y="440"/>
                </a:lnTo>
                <a:lnTo>
                  <a:pt x="76" y="442"/>
                </a:lnTo>
                <a:lnTo>
                  <a:pt x="74" y="446"/>
                </a:lnTo>
                <a:lnTo>
                  <a:pt x="72" y="452"/>
                </a:lnTo>
                <a:lnTo>
                  <a:pt x="72" y="452"/>
                </a:lnTo>
                <a:lnTo>
                  <a:pt x="72" y="460"/>
                </a:lnTo>
                <a:lnTo>
                  <a:pt x="78" y="464"/>
                </a:lnTo>
                <a:lnTo>
                  <a:pt x="78" y="464"/>
                </a:lnTo>
                <a:lnTo>
                  <a:pt x="80" y="466"/>
                </a:lnTo>
                <a:lnTo>
                  <a:pt x="84" y="468"/>
                </a:lnTo>
                <a:lnTo>
                  <a:pt x="84" y="468"/>
                </a:lnTo>
                <a:lnTo>
                  <a:pt x="90" y="466"/>
                </a:lnTo>
                <a:lnTo>
                  <a:pt x="90" y="466"/>
                </a:lnTo>
                <a:lnTo>
                  <a:pt x="94" y="464"/>
                </a:lnTo>
                <a:lnTo>
                  <a:pt x="98" y="460"/>
                </a:lnTo>
                <a:lnTo>
                  <a:pt x="98" y="460"/>
                </a:lnTo>
                <a:lnTo>
                  <a:pt x="98" y="456"/>
                </a:lnTo>
                <a:lnTo>
                  <a:pt x="98" y="452"/>
                </a:lnTo>
                <a:lnTo>
                  <a:pt x="98" y="452"/>
                </a:lnTo>
                <a:lnTo>
                  <a:pt x="96" y="450"/>
                </a:lnTo>
                <a:lnTo>
                  <a:pt x="94" y="450"/>
                </a:lnTo>
                <a:lnTo>
                  <a:pt x="94" y="450"/>
                </a:lnTo>
                <a:lnTo>
                  <a:pt x="94" y="452"/>
                </a:lnTo>
                <a:lnTo>
                  <a:pt x="94" y="454"/>
                </a:lnTo>
                <a:lnTo>
                  <a:pt x="94" y="454"/>
                </a:lnTo>
                <a:lnTo>
                  <a:pt x="94" y="456"/>
                </a:lnTo>
                <a:lnTo>
                  <a:pt x="94" y="458"/>
                </a:lnTo>
                <a:lnTo>
                  <a:pt x="94" y="458"/>
                </a:lnTo>
                <a:lnTo>
                  <a:pt x="88" y="462"/>
                </a:lnTo>
                <a:lnTo>
                  <a:pt x="88" y="462"/>
                </a:lnTo>
                <a:lnTo>
                  <a:pt x="84" y="462"/>
                </a:lnTo>
                <a:lnTo>
                  <a:pt x="80" y="462"/>
                </a:lnTo>
                <a:lnTo>
                  <a:pt x="80" y="462"/>
                </a:lnTo>
                <a:lnTo>
                  <a:pt x="78" y="458"/>
                </a:lnTo>
                <a:lnTo>
                  <a:pt x="76" y="452"/>
                </a:lnTo>
                <a:lnTo>
                  <a:pt x="76" y="452"/>
                </a:lnTo>
                <a:lnTo>
                  <a:pt x="80" y="448"/>
                </a:lnTo>
                <a:lnTo>
                  <a:pt x="84" y="444"/>
                </a:lnTo>
                <a:lnTo>
                  <a:pt x="84" y="444"/>
                </a:lnTo>
                <a:lnTo>
                  <a:pt x="94" y="442"/>
                </a:lnTo>
                <a:lnTo>
                  <a:pt x="104" y="440"/>
                </a:lnTo>
                <a:lnTo>
                  <a:pt x="114" y="440"/>
                </a:lnTo>
                <a:lnTo>
                  <a:pt x="114" y="440"/>
                </a:lnTo>
                <a:lnTo>
                  <a:pt x="118" y="442"/>
                </a:lnTo>
                <a:lnTo>
                  <a:pt x="122" y="444"/>
                </a:lnTo>
                <a:lnTo>
                  <a:pt x="122" y="444"/>
                </a:lnTo>
                <a:lnTo>
                  <a:pt x="122" y="450"/>
                </a:lnTo>
                <a:lnTo>
                  <a:pt x="122" y="450"/>
                </a:lnTo>
                <a:lnTo>
                  <a:pt x="120" y="454"/>
                </a:lnTo>
                <a:lnTo>
                  <a:pt x="120" y="454"/>
                </a:lnTo>
                <a:lnTo>
                  <a:pt x="116" y="456"/>
                </a:lnTo>
                <a:lnTo>
                  <a:pt x="116" y="456"/>
                </a:lnTo>
                <a:lnTo>
                  <a:pt x="114" y="454"/>
                </a:lnTo>
                <a:lnTo>
                  <a:pt x="112" y="452"/>
                </a:lnTo>
                <a:lnTo>
                  <a:pt x="112" y="452"/>
                </a:lnTo>
                <a:lnTo>
                  <a:pt x="112" y="450"/>
                </a:lnTo>
                <a:lnTo>
                  <a:pt x="110" y="448"/>
                </a:lnTo>
                <a:lnTo>
                  <a:pt x="110" y="448"/>
                </a:lnTo>
                <a:lnTo>
                  <a:pt x="108" y="448"/>
                </a:lnTo>
                <a:lnTo>
                  <a:pt x="108" y="450"/>
                </a:lnTo>
                <a:lnTo>
                  <a:pt x="108" y="450"/>
                </a:lnTo>
                <a:lnTo>
                  <a:pt x="108" y="456"/>
                </a:lnTo>
                <a:lnTo>
                  <a:pt x="112" y="458"/>
                </a:lnTo>
                <a:lnTo>
                  <a:pt x="116" y="460"/>
                </a:lnTo>
                <a:lnTo>
                  <a:pt x="116" y="460"/>
                </a:lnTo>
                <a:lnTo>
                  <a:pt x="118" y="460"/>
                </a:lnTo>
                <a:lnTo>
                  <a:pt x="118" y="460"/>
                </a:lnTo>
                <a:lnTo>
                  <a:pt x="124" y="458"/>
                </a:lnTo>
                <a:lnTo>
                  <a:pt x="124" y="458"/>
                </a:lnTo>
                <a:lnTo>
                  <a:pt x="126" y="456"/>
                </a:lnTo>
                <a:lnTo>
                  <a:pt x="128" y="452"/>
                </a:lnTo>
                <a:lnTo>
                  <a:pt x="128" y="452"/>
                </a:lnTo>
                <a:lnTo>
                  <a:pt x="128" y="446"/>
                </a:lnTo>
                <a:lnTo>
                  <a:pt x="126" y="442"/>
                </a:lnTo>
                <a:lnTo>
                  <a:pt x="126" y="442"/>
                </a:lnTo>
                <a:lnTo>
                  <a:pt x="124" y="440"/>
                </a:lnTo>
                <a:lnTo>
                  <a:pt x="146" y="440"/>
                </a:lnTo>
                <a:lnTo>
                  <a:pt x="146" y="458"/>
                </a:lnTo>
                <a:lnTo>
                  <a:pt x="146" y="458"/>
                </a:lnTo>
                <a:lnTo>
                  <a:pt x="148" y="460"/>
                </a:lnTo>
                <a:lnTo>
                  <a:pt x="148" y="460"/>
                </a:lnTo>
                <a:lnTo>
                  <a:pt x="4316" y="460"/>
                </a:lnTo>
                <a:lnTo>
                  <a:pt x="4316" y="460"/>
                </a:lnTo>
                <a:lnTo>
                  <a:pt x="4318" y="460"/>
                </a:lnTo>
                <a:lnTo>
                  <a:pt x="4318" y="458"/>
                </a:lnTo>
                <a:lnTo>
                  <a:pt x="4318" y="440"/>
                </a:lnTo>
                <a:lnTo>
                  <a:pt x="4340" y="440"/>
                </a:lnTo>
                <a:lnTo>
                  <a:pt x="4340" y="440"/>
                </a:lnTo>
                <a:lnTo>
                  <a:pt x="4340" y="442"/>
                </a:lnTo>
                <a:lnTo>
                  <a:pt x="4340" y="442"/>
                </a:lnTo>
                <a:lnTo>
                  <a:pt x="4338" y="446"/>
                </a:lnTo>
                <a:lnTo>
                  <a:pt x="4338" y="452"/>
                </a:lnTo>
                <a:lnTo>
                  <a:pt x="4338" y="452"/>
                </a:lnTo>
                <a:lnTo>
                  <a:pt x="4338" y="456"/>
                </a:lnTo>
                <a:lnTo>
                  <a:pt x="4342" y="458"/>
                </a:lnTo>
                <a:lnTo>
                  <a:pt x="4342" y="458"/>
                </a:lnTo>
                <a:lnTo>
                  <a:pt x="4348" y="460"/>
                </a:lnTo>
                <a:lnTo>
                  <a:pt x="4348" y="460"/>
                </a:lnTo>
                <a:lnTo>
                  <a:pt x="4350" y="460"/>
                </a:lnTo>
                <a:lnTo>
                  <a:pt x="4350" y="460"/>
                </a:lnTo>
                <a:lnTo>
                  <a:pt x="4354" y="458"/>
                </a:lnTo>
                <a:lnTo>
                  <a:pt x="4356" y="456"/>
                </a:lnTo>
                <a:lnTo>
                  <a:pt x="4356" y="450"/>
                </a:lnTo>
                <a:lnTo>
                  <a:pt x="4356" y="450"/>
                </a:lnTo>
                <a:lnTo>
                  <a:pt x="4356" y="448"/>
                </a:lnTo>
                <a:lnTo>
                  <a:pt x="4354" y="448"/>
                </a:lnTo>
                <a:lnTo>
                  <a:pt x="4354" y="448"/>
                </a:lnTo>
                <a:lnTo>
                  <a:pt x="4352" y="450"/>
                </a:lnTo>
                <a:lnTo>
                  <a:pt x="4352" y="452"/>
                </a:lnTo>
                <a:lnTo>
                  <a:pt x="4352" y="452"/>
                </a:lnTo>
                <a:lnTo>
                  <a:pt x="4352" y="454"/>
                </a:lnTo>
                <a:lnTo>
                  <a:pt x="4348" y="456"/>
                </a:lnTo>
                <a:lnTo>
                  <a:pt x="4348" y="456"/>
                </a:lnTo>
                <a:lnTo>
                  <a:pt x="4344" y="454"/>
                </a:lnTo>
                <a:lnTo>
                  <a:pt x="4344" y="454"/>
                </a:lnTo>
                <a:lnTo>
                  <a:pt x="4342" y="450"/>
                </a:lnTo>
                <a:lnTo>
                  <a:pt x="4342" y="450"/>
                </a:lnTo>
                <a:lnTo>
                  <a:pt x="4342" y="448"/>
                </a:lnTo>
                <a:lnTo>
                  <a:pt x="4344" y="444"/>
                </a:lnTo>
                <a:lnTo>
                  <a:pt x="4344" y="444"/>
                </a:lnTo>
                <a:lnTo>
                  <a:pt x="4346" y="442"/>
                </a:lnTo>
                <a:lnTo>
                  <a:pt x="4350" y="440"/>
                </a:lnTo>
                <a:lnTo>
                  <a:pt x="4360" y="440"/>
                </a:lnTo>
                <a:lnTo>
                  <a:pt x="4360" y="440"/>
                </a:lnTo>
                <a:lnTo>
                  <a:pt x="4372" y="442"/>
                </a:lnTo>
                <a:lnTo>
                  <a:pt x="4380" y="444"/>
                </a:lnTo>
                <a:lnTo>
                  <a:pt x="4380" y="444"/>
                </a:lnTo>
                <a:lnTo>
                  <a:pt x="4386" y="448"/>
                </a:lnTo>
                <a:lnTo>
                  <a:pt x="4388" y="452"/>
                </a:lnTo>
                <a:lnTo>
                  <a:pt x="4388" y="452"/>
                </a:lnTo>
                <a:lnTo>
                  <a:pt x="4388" y="458"/>
                </a:lnTo>
                <a:lnTo>
                  <a:pt x="4384" y="462"/>
                </a:lnTo>
                <a:lnTo>
                  <a:pt x="4384" y="462"/>
                </a:lnTo>
                <a:lnTo>
                  <a:pt x="4382" y="462"/>
                </a:lnTo>
                <a:lnTo>
                  <a:pt x="4376" y="462"/>
                </a:lnTo>
                <a:lnTo>
                  <a:pt x="4376" y="462"/>
                </a:lnTo>
                <a:lnTo>
                  <a:pt x="4372" y="458"/>
                </a:lnTo>
                <a:lnTo>
                  <a:pt x="4372" y="458"/>
                </a:lnTo>
                <a:lnTo>
                  <a:pt x="4370" y="456"/>
                </a:lnTo>
                <a:lnTo>
                  <a:pt x="4372" y="454"/>
                </a:lnTo>
                <a:lnTo>
                  <a:pt x="4372" y="454"/>
                </a:lnTo>
                <a:lnTo>
                  <a:pt x="4372" y="452"/>
                </a:lnTo>
                <a:lnTo>
                  <a:pt x="4370" y="450"/>
                </a:lnTo>
                <a:lnTo>
                  <a:pt x="4370" y="450"/>
                </a:lnTo>
                <a:lnTo>
                  <a:pt x="4368" y="450"/>
                </a:lnTo>
                <a:lnTo>
                  <a:pt x="4366" y="452"/>
                </a:lnTo>
                <a:lnTo>
                  <a:pt x="4366" y="452"/>
                </a:lnTo>
                <a:lnTo>
                  <a:pt x="4366" y="456"/>
                </a:lnTo>
                <a:lnTo>
                  <a:pt x="4368" y="460"/>
                </a:lnTo>
                <a:lnTo>
                  <a:pt x="4368" y="460"/>
                </a:lnTo>
                <a:lnTo>
                  <a:pt x="4370" y="464"/>
                </a:lnTo>
                <a:lnTo>
                  <a:pt x="4376" y="466"/>
                </a:lnTo>
                <a:lnTo>
                  <a:pt x="4376" y="466"/>
                </a:lnTo>
                <a:lnTo>
                  <a:pt x="4380" y="468"/>
                </a:lnTo>
                <a:lnTo>
                  <a:pt x="4380" y="468"/>
                </a:lnTo>
                <a:lnTo>
                  <a:pt x="4384" y="468"/>
                </a:lnTo>
                <a:lnTo>
                  <a:pt x="4388" y="466"/>
                </a:lnTo>
                <a:lnTo>
                  <a:pt x="4388" y="466"/>
                </a:lnTo>
                <a:lnTo>
                  <a:pt x="4392" y="460"/>
                </a:lnTo>
                <a:lnTo>
                  <a:pt x="4392" y="452"/>
                </a:lnTo>
                <a:lnTo>
                  <a:pt x="4392" y="452"/>
                </a:lnTo>
                <a:lnTo>
                  <a:pt x="4390" y="446"/>
                </a:lnTo>
                <a:lnTo>
                  <a:pt x="4388" y="442"/>
                </a:lnTo>
                <a:lnTo>
                  <a:pt x="4384" y="440"/>
                </a:lnTo>
                <a:lnTo>
                  <a:pt x="4412" y="440"/>
                </a:lnTo>
                <a:lnTo>
                  <a:pt x="4412" y="458"/>
                </a:lnTo>
                <a:lnTo>
                  <a:pt x="4412" y="458"/>
                </a:lnTo>
                <a:lnTo>
                  <a:pt x="4412" y="458"/>
                </a:lnTo>
                <a:lnTo>
                  <a:pt x="4414" y="460"/>
                </a:lnTo>
                <a:lnTo>
                  <a:pt x="4414" y="460"/>
                </a:lnTo>
                <a:lnTo>
                  <a:pt x="4416" y="458"/>
                </a:lnTo>
                <a:lnTo>
                  <a:pt x="4416" y="458"/>
                </a:lnTo>
                <a:lnTo>
                  <a:pt x="4416" y="440"/>
                </a:lnTo>
                <a:lnTo>
                  <a:pt x="4432" y="440"/>
                </a:lnTo>
                <a:lnTo>
                  <a:pt x="4432" y="458"/>
                </a:lnTo>
                <a:lnTo>
                  <a:pt x="4432" y="458"/>
                </a:lnTo>
                <a:lnTo>
                  <a:pt x="4432" y="460"/>
                </a:lnTo>
                <a:lnTo>
                  <a:pt x="4436" y="460"/>
                </a:lnTo>
                <a:lnTo>
                  <a:pt x="4454" y="460"/>
                </a:lnTo>
                <a:lnTo>
                  <a:pt x="4454" y="460"/>
                </a:lnTo>
                <a:lnTo>
                  <a:pt x="4456" y="460"/>
                </a:lnTo>
                <a:lnTo>
                  <a:pt x="4456" y="458"/>
                </a:lnTo>
                <a:lnTo>
                  <a:pt x="4456" y="438"/>
                </a:lnTo>
                <a:lnTo>
                  <a:pt x="4456" y="438"/>
                </a:lnTo>
                <a:lnTo>
                  <a:pt x="4456" y="436"/>
                </a:lnTo>
                <a:lnTo>
                  <a:pt x="4454" y="436"/>
                </a:lnTo>
                <a:lnTo>
                  <a:pt x="4436" y="436"/>
                </a:lnTo>
                <a:lnTo>
                  <a:pt x="4436" y="420"/>
                </a:lnTo>
                <a:lnTo>
                  <a:pt x="4456" y="420"/>
                </a:lnTo>
                <a:lnTo>
                  <a:pt x="4456" y="420"/>
                </a:lnTo>
                <a:lnTo>
                  <a:pt x="4456" y="420"/>
                </a:lnTo>
                <a:lnTo>
                  <a:pt x="4458" y="418"/>
                </a:lnTo>
                <a:lnTo>
                  <a:pt x="4458" y="418"/>
                </a:lnTo>
                <a:lnTo>
                  <a:pt x="4456" y="416"/>
                </a:lnTo>
                <a:lnTo>
                  <a:pt x="4456" y="416"/>
                </a:lnTo>
                <a:lnTo>
                  <a:pt x="4436" y="416"/>
                </a:lnTo>
                <a:lnTo>
                  <a:pt x="4436" y="384"/>
                </a:lnTo>
                <a:lnTo>
                  <a:pt x="4436" y="384"/>
                </a:lnTo>
                <a:lnTo>
                  <a:pt x="4442" y="392"/>
                </a:lnTo>
                <a:lnTo>
                  <a:pt x="4446" y="394"/>
                </a:lnTo>
                <a:lnTo>
                  <a:pt x="4450" y="394"/>
                </a:lnTo>
                <a:lnTo>
                  <a:pt x="4450" y="394"/>
                </a:lnTo>
                <a:lnTo>
                  <a:pt x="4456" y="394"/>
                </a:lnTo>
                <a:lnTo>
                  <a:pt x="4456" y="394"/>
                </a:lnTo>
                <a:lnTo>
                  <a:pt x="4460" y="390"/>
                </a:lnTo>
                <a:lnTo>
                  <a:pt x="4464" y="386"/>
                </a:lnTo>
                <a:lnTo>
                  <a:pt x="4466" y="382"/>
                </a:lnTo>
                <a:lnTo>
                  <a:pt x="4464" y="376"/>
                </a:lnTo>
                <a:lnTo>
                  <a:pt x="4464" y="376"/>
                </a:lnTo>
                <a:lnTo>
                  <a:pt x="4462" y="372"/>
                </a:lnTo>
                <a:lnTo>
                  <a:pt x="4458" y="368"/>
                </a:lnTo>
                <a:lnTo>
                  <a:pt x="4454" y="368"/>
                </a:lnTo>
                <a:lnTo>
                  <a:pt x="4450" y="368"/>
                </a:lnTo>
                <a:lnTo>
                  <a:pt x="4450" y="368"/>
                </a:lnTo>
                <a:lnTo>
                  <a:pt x="4448" y="370"/>
                </a:lnTo>
                <a:lnTo>
                  <a:pt x="4448" y="372"/>
                </a:lnTo>
                <a:lnTo>
                  <a:pt x="4448" y="372"/>
                </a:lnTo>
                <a:lnTo>
                  <a:pt x="4450" y="372"/>
                </a:lnTo>
                <a:lnTo>
                  <a:pt x="4452" y="372"/>
                </a:lnTo>
                <a:lnTo>
                  <a:pt x="4452" y="372"/>
                </a:lnTo>
                <a:lnTo>
                  <a:pt x="4454" y="372"/>
                </a:lnTo>
                <a:lnTo>
                  <a:pt x="4456" y="374"/>
                </a:lnTo>
                <a:lnTo>
                  <a:pt x="4460" y="378"/>
                </a:lnTo>
                <a:lnTo>
                  <a:pt x="4460" y="378"/>
                </a:lnTo>
                <a:lnTo>
                  <a:pt x="4460" y="382"/>
                </a:lnTo>
                <a:lnTo>
                  <a:pt x="4460" y="384"/>
                </a:lnTo>
                <a:lnTo>
                  <a:pt x="4456" y="388"/>
                </a:lnTo>
                <a:lnTo>
                  <a:pt x="4456" y="388"/>
                </a:lnTo>
                <a:lnTo>
                  <a:pt x="4452" y="390"/>
                </a:lnTo>
                <a:lnTo>
                  <a:pt x="4448" y="388"/>
                </a:lnTo>
                <a:lnTo>
                  <a:pt x="4444" y="386"/>
                </a:lnTo>
                <a:lnTo>
                  <a:pt x="4442" y="382"/>
                </a:lnTo>
                <a:lnTo>
                  <a:pt x="4442" y="382"/>
                </a:lnTo>
                <a:lnTo>
                  <a:pt x="4440" y="370"/>
                </a:lnTo>
                <a:lnTo>
                  <a:pt x="4438" y="354"/>
                </a:lnTo>
                <a:lnTo>
                  <a:pt x="4438" y="354"/>
                </a:lnTo>
                <a:lnTo>
                  <a:pt x="4438" y="352"/>
                </a:lnTo>
                <a:lnTo>
                  <a:pt x="4438" y="352"/>
                </a:lnTo>
                <a:lnTo>
                  <a:pt x="4440" y="348"/>
                </a:lnTo>
                <a:lnTo>
                  <a:pt x="4442" y="346"/>
                </a:lnTo>
                <a:lnTo>
                  <a:pt x="4442" y="346"/>
                </a:lnTo>
                <a:lnTo>
                  <a:pt x="4448" y="344"/>
                </a:lnTo>
                <a:lnTo>
                  <a:pt x="4448" y="344"/>
                </a:lnTo>
                <a:lnTo>
                  <a:pt x="4452" y="346"/>
                </a:lnTo>
                <a:lnTo>
                  <a:pt x="4452" y="346"/>
                </a:lnTo>
                <a:lnTo>
                  <a:pt x="4452" y="350"/>
                </a:lnTo>
                <a:lnTo>
                  <a:pt x="4452" y="350"/>
                </a:lnTo>
                <a:lnTo>
                  <a:pt x="4450" y="354"/>
                </a:lnTo>
                <a:lnTo>
                  <a:pt x="4448" y="354"/>
                </a:lnTo>
                <a:lnTo>
                  <a:pt x="4448" y="354"/>
                </a:lnTo>
                <a:lnTo>
                  <a:pt x="4448" y="354"/>
                </a:lnTo>
                <a:lnTo>
                  <a:pt x="4446" y="356"/>
                </a:lnTo>
                <a:lnTo>
                  <a:pt x="4446" y="356"/>
                </a:lnTo>
                <a:lnTo>
                  <a:pt x="4446" y="358"/>
                </a:lnTo>
                <a:lnTo>
                  <a:pt x="4448" y="358"/>
                </a:lnTo>
                <a:lnTo>
                  <a:pt x="4448" y="358"/>
                </a:lnTo>
                <a:lnTo>
                  <a:pt x="4450" y="358"/>
                </a:lnTo>
                <a:lnTo>
                  <a:pt x="4450" y="358"/>
                </a:lnTo>
                <a:lnTo>
                  <a:pt x="4454" y="356"/>
                </a:lnTo>
                <a:lnTo>
                  <a:pt x="4456" y="354"/>
                </a:lnTo>
                <a:lnTo>
                  <a:pt x="4458" y="350"/>
                </a:lnTo>
                <a:lnTo>
                  <a:pt x="4458" y="350"/>
                </a:lnTo>
                <a:lnTo>
                  <a:pt x="4458" y="346"/>
                </a:lnTo>
                <a:lnTo>
                  <a:pt x="4456" y="342"/>
                </a:lnTo>
                <a:lnTo>
                  <a:pt x="4456" y="342"/>
                </a:lnTo>
                <a:lnTo>
                  <a:pt x="4454" y="340"/>
                </a:lnTo>
                <a:lnTo>
                  <a:pt x="4450" y="338"/>
                </a:lnTo>
                <a:lnTo>
                  <a:pt x="4450" y="338"/>
                </a:lnTo>
                <a:lnTo>
                  <a:pt x="4444" y="338"/>
                </a:lnTo>
                <a:lnTo>
                  <a:pt x="4440" y="342"/>
                </a:lnTo>
                <a:lnTo>
                  <a:pt x="4440" y="342"/>
                </a:lnTo>
                <a:lnTo>
                  <a:pt x="4438" y="342"/>
                </a:lnTo>
                <a:lnTo>
                  <a:pt x="4438" y="342"/>
                </a:lnTo>
                <a:lnTo>
                  <a:pt x="4438" y="332"/>
                </a:lnTo>
                <a:lnTo>
                  <a:pt x="4438" y="332"/>
                </a:lnTo>
                <a:lnTo>
                  <a:pt x="4438" y="318"/>
                </a:lnTo>
                <a:lnTo>
                  <a:pt x="4454" y="318"/>
                </a:lnTo>
                <a:lnTo>
                  <a:pt x="4454" y="318"/>
                </a:lnTo>
                <a:lnTo>
                  <a:pt x="4456" y="318"/>
                </a:lnTo>
                <a:lnTo>
                  <a:pt x="4456" y="318"/>
                </a:lnTo>
                <a:lnTo>
                  <a:pt x="4456" y="150"/>
                </a:lnTo>
                <a:lnTo>
                  <a:pt x="4456" y="150"/>
                </a:lnTo>
                <a:lnTo>
                  <a:pt x="4456" y="146"/>
                </a:lnTo>
                <a:lnTo>
                  <a:pt x="4454" y="142"/>
                </a:lnTo>
                <a:lnTo>
                  <a:pt x="4438" y="142"/>
                </a:lnTo>
                <a:lnTo>
                  <a:pt x="4438" y="142"/>
                </a:lnTo>
                <a:lnTo>
                  <a:pt x="4438" y="132"/>
                </a:lnTo>
                <a:lnTo>
                  <a:pt x="4438" y="132"/>
                </a:lnTo>
                <a:lnTo>
                  <a:pt x="4438" y="124"/>
                </a:lnTo>
                <a:lnTo>
                  <a:pt x="4438" y="124"/>
                </a:lnTo>
                <a:lnTo>
                  <a:pt x="4440" y="126"/>
                </a:lnTo>
                <a:lnTo>
                  <a:pt x="4440" y="126"/>
                </a:lnTo>
                <a:lnTo>
                  <a:pt x="4444" y="128"/>
                </a:lnTo>
                <a:lnTo>
                  <a:pt x="4448" y="128"/>
                </a:lnTo>
                <a:lnTo>
                  <a:pt x="4448" y="128"/>
                </a:lnTo>
                <a:lnTo>
                  <a:pt x="4450" y="128"/>
                </a:lnTo>
                <a:lnTo>
                  <a:pt x="4450" y="128"/>
                </a:lnTo>
                <a:lnTo>
                  <a:pt x="4454" y="128"/>
                </a:lnTo>
                <a:lnTo>
                  <a:pt x="4456" y="124"/>
                </a:lnTo>
                <a:lnTo>
                  <a:pt x="4456" y="124"/>
                </a:lnTo>
                <a:lnTo>
                  <a:pt x="4458" y="120"/>
                </a:lnTo>
                <a:lnTo>
                  <a:pt x="4458" y="116"/>
                </a:lnTo>
                <a:lnTo>
                  <a:pt x="4458" y="116"/>
                </a:lnTo>
                <a:lnTo>
                  <a:pt x="4456" y="112"/>
                </a:lnTo>
                <a:lnTo>
                  <a:pt x="4454" y="110"/>
                </a:lnTo>
                <a:lnTo>
                  <a:pt x="4448" y="110"/>
                </a:lnTo>
                <a:lnTo>
                  <a:pt x="4448" y="110"/>
                </a:lnTo>
                <a:lnTo>
                  <a:pt x="4446" y="110"/>
                </a:lnTo>
                <a:lnTo>
                  <a:pt x="4446" y="112"/>
                </a:lnTo>
                <a:lnTo>
                  <a:pt x="4446" y="112"/>
                </a:lnTo>
                <a:lnTo>
                  <a:pt x="4448" y="114"/>
                </a:lnTo>
                <a:lnTo>
                  <a:pt x="4448" y="114"/>
                </a:lnTo>
                <a:lnTo>
                  <a:pt x="4448" y="114"/>
                </a:lnTo>
                <a:lnTo>
                  <a:pt x="4450" y="114"/>
                </a:lnTo>
                <a:lnTo>
                  <a:pt x="4452" y="118"/>
                </a:lnTo>
                <a:lnTo>
                  <a:pt x="4452" y="118"/>
                </a:lnTo>
                <a:lnTo>
                  <a:pt x="4452" y="122"/>
                </a:lnTo>
                <a:lnTo>
                  <a:pt x="4452" y="122"/>
                </a:lnTo>
                <a:lnTo>
                  <a:pt x="4448" y="124"/>
                </a:lnTo>
                <a:lnTo>
                  <a:pt x="4448" y="124"/>
                </a:lnTo>
                <a:lnTo>
                  <a:pt x="4442" y="122"/>
                </a:lnTo>
                <a:lnTo>
                  <a:pt x="4442" y="122"/>
                </a:lnTo>
                <a:lnTo>
                  <a:pt x="4440" y="120"/>
                </a:lnTo>
                <a:lnTo>
                  <a:pt x="4438" y="114"/>
                </a:lnTo>
                <a:lnTo>
                  <a:pt x="4438" y="114"/>
                </a:lnTo>
                <a:lnTo>
                  <a:pt x="4438" y="114"/>
                </a:lnTo>
                <a:lnTo>
                  <a:pt x="4438" y="114"/>
                </a:lnTo>
                <a:lnTo>
                  <a:pt x="4440" y="98"/>
                </a:lnTo>
                <a:lnTo>
                  <a:pt x="4442" y="86"/>
                </a:lnTo>
                <a:lnTo>
                  <a:pt x="4442" y="86"/>
                </a:lnTo>
                <a:lnTo>
                  <a:pt x="4444" y="82"/>
                </a:lnTo>
                <a:lnTo>
                  <a:pt x="4448" y="78"/>
                </a:lnTo>
                <a:lnTo>
                  <a:pt x="4452" y="78"/>
                </a:lnTo>
                <a:lnTo>
                  <a:pt x="4456" y="78"/>
                </a:lnTo>
                <a:lnTo>
                  <a:pt x="4456" y="78"/>
                </a:lnTo>
                <a:lnTo>
                  <a:pt x="4460" y="82"/>
                </a:lnTo>
                <a:lnTo>
                  <a:pt x="4460" y="86"/>
                </a:lnTo>
                <a:lnTo>
                  <a:pt x="4460" y="90"/>
                </a:lnTo>
                <a:lnTo>
                  <a:pt x="4460" y="90"/>
                </a:lnTo>
                <a:lnTo>
                  <a:pt x="4456" y="94"/>
                </a:lnTo>
                <a:lnTo>
                  <a:pt x="4454" y="96"/>
                </a:lnTo>
                <a:lnTo>
                  <a:pt x="4452" y="94"/>
                </a:lnTo>
                <a:lnTo>
                  <a:pt x="4452" y="94"/>
                </a:lnTo>
                <a:close/>
                <a:moveTo>
                  <a:pt x="4412" y="318"/>
                </a:moveTo>
                <a:lnTo>
                  <a:pt x="4412" y="416"/>
                </a:lnTo>
                <a:lnTo>
                  <a:pt x="4316" y="416"/>
                </a:lnTo>
                <a:lnTo>
                  <a:pt x="4316" y="416"/>
                </a:lnTo>
                <a:lnTo>
                  <a:pt x="4314" y="416"/>
                </a:lnTo>
                <a:lnTo>
                  <a:pt x="4314" y="418"/>
                </a:lnTo>
                <a:lnTo>
                  <a:pt x="4314" y="436"/>
                </a:lnTo>
                <a:lnTo>
                  <a:pt x="4314" y="436"/>
                </a:lnTo>
                <a:lnTo>
                  <a:pt x="4300" y="434"/>
                </a:lnTo>
                <a:lnTo>
                  <a:pt x="4288" y="432"/>
                </a:lnTo>
                <a:lnTo>
                  <a:pt x="4288" y="432"/>
                </a:lnTo>
                <a:lnTo>
                  <a:pt x="4282" y="428"/>
                </a:lnTo>
                <a:lnTo>
                  <a:pt x="4276" y="422"/>
                </a:lnTo>
                <a:lnTo>
                  <a:pt x="4276" y="422"/>
                </a:lnTo>
                <a:lnTo>
                  <a:pt x="4276" y="418"/>
                </a:lnTo>
                <a:lnTo>
                  <a:pt x="4276" y="414"/>
                </a:lnTo>
                <a:lnTo>
                  <a:pt x="4276" y="414"/>
                </a:lnTo>
                <a:lnTo>
                  <a:pt x="4278" y="410"/>
                </a:lnTo>
                <a:lnTo>
                  <a:pt x="4282" y="406"/>
                </a:lnTo>
                <a:lnTo>
                  <a:pt x="4282" y="406"/>
                </a:lnTo>
                <a:lnTo>
                  <a:pt x="4286" y="406"/>
                </a:lnTo>
                <a:lnTo>
                  <a:pt x="4292" y="406"/>
                </a:lnTo>
                <a:lnTo>
                  <a:pt x="4292" y="406"/>
                </a:lnTo>
                <a:lnTo>
                  <a:pt x="4296" y="410"/>
                </a:lnTo>
                <a:lnTo>
                  <a:pt x="4296" y="410"/>
                </a:lnTo>
                <a:lnTo>
                  <a:pt x="4296" y="416"/>
                </a:lnTo>
                <a:lnTo>
                  <a:pt x="4296" y="416"/>
                </a:lnTo>
                <a:lnTo>
                  <a:pt x="4296" y="418"/>
                </a:lnTo>
                <a:lnTo>
                  <a:pt x="4298" y="420"/>
                </a:lnTo>
                <a:lnTo>
                  <a:pt x="4298" y="420"/>
                </a:lnTo>
                <a:lnTo>
                  <a:pt x="4300" y="420"/>
                </a:lnTo>
                <a:lnTo>
                  <a:pt x="4302" y="418"/>
                </a:lnTo>
                <a:lnTo>
                  <a:pt x="4302" y="418"/>
                </a:lnTo>
                <a:lnTo>
                  <a:pt x="4302" y="412"/>
                </a:lnTo>
                <a:lnTo>
                  <a:pt x="4302" y="408"/>
                </a:lnTo>
                <a:lnTo>
                  <a:pt x="4302" y="408"/>
                </a:lnTo>
                <a:lnTo>
                  <a:pt x="4298" y="404"/>
                </a:lnTo>
                <a:lnTo>
                  <a:pt x="4294" y="402"/>
                </a:lnTo>
                <a:lnTo>
                  <a:pt x="4294" y="402"/>
                </a:lnTo>
                <a:lnTo>
                  <a:pt x="4286" y="400"/>
                </a:lnTo>
                <a:lnTo>
                  <a:pt x="4280" y="402"/>
                </a:lnTo>
                <a:lnTo>
                  <a:pt x="4280" y="402"/>
                </a:lnTo>
                <a:lnTo>
                  <a:pt x="4276" y="406"/>
                </a:lnTo>
                <a:lnTo>
                  <a:pt x="4272" y="412"/>
                </a:lnTo>
                <a:lnTo>
                  <a:pt x="4272" y="412"/>
                </a:lnTo>
                <a:lnTo>
                  <a:pt x="4270" y="418"/>
                </a:lnTo>
                <a:lnTo>
                  <a:pt x="4272" y="424"/>
                </a:lnTo>
                <a:lnTo>
                  <a:pt x="4272" y="424"/>
                </a:lnTo>
                <a:lnTo>
                  <a:pt x="4276" y="430"/>
                </a:lnTo>
                <a:lnTo>
                  <a:pt x="4284" y="436"/>
                </a:lnTo>
                <a:lnTo>
                  <a:pt x="182" y="436"/>
                </a:lnTo>
                <a:lnTo>
                  <a:pt x="182" y="436"/>
                </a:lnTo>
                <a:lnTo>
                  <a:pt x="188" y="430"/>
                </a:lnTo>
                <a:lnTo>
                  <a:pt x="192" y="424"/>
                </a:lnTo>
                <a:lnTo>
                  <a:pt x="192" y="424"/>
                </a:lnTo>
                <a:lnTo>
                  <a:pt x="194" y="418"/>
                </a:lnTo>
                <a:lnTo>
                  <a:pt x="192" y="412"/>
                </a:lnTo>
                <a:lnTo>
                  <a:pt x="192" y="412"/>
                </a:lnTo>
                <a:lnTo>
                  <a:pt x="190" y="406"/>
                </a:lnTo>
                <a:lnTo>
                  <a:pt x="184" y="402"/>
                </a:lnTo>
                <a:lnTo>
                  <a:pt x="184" y="402"/>
                </a:lnTo>
                <a:lnTo>
                  <a:pt x="180" y="400"/>
                </a:lnTo>
                <a:lnTo>
                  <a:pt x="170" y="402"/>
                </a:lnTo>
                <a:lnTo>
                  <a:pt x="170" y="402"/>
                </a:lnTo>
                <a:lnTo>
                  <a:pt x="166" y="404"/>
                </a:lnTo>
                <a:lnTo>
                  <a:pt x="164" y="408"/>
                </a:lnTo>
                <a:lnTo>
                  <a:pt x="164" y="408"/>
                </a:lnTo>
                <a:lnTo>
                  <a:pt x="162" y="412"/>
                </a:lnTo>
                <a:lnTo>
                  <a:pt x="164" y="418"/>
                </a:lnTo>
                <a:lnTo>
                  <a:pt x="164" y="418"/>
                </a:lnTo>
                <a:lnTo>
                  <a:pt x="164" y="420"/>
                </a:lnTo>
                <a:lnTo>
                  <a:pt x="166" y="420"/>
                </a:lnTo>
                <a:lnTo>
                  <a:pt x="166" y="420"/>
                </a:lnTo>
                <a:lnTo>
                  <a:pt x="168" y="418"/>
                </a:lnTo>
                <a:lnTo>
                  <a:pt x="168" y="416"/>
                </a:lnTo>
                <a:lnTo>
                  <a:pt x="168" y="416"/>
                </a:lnTo>
                <a:lnTo>
                  <a:pt x="168" y="410"/>
                </a:lnTo>
                <a:lnTo>
                  <a:pt x="168" y="410"/>
                </a:lnTo>
                <a:lnTo>
                  <a:pt x="172" y="406"/>
                </a:lnTo>
                <a:lnTo>
                  <a:pt x="172" y="406"/>
                </a:lnTo>
                <a:lnTo>
                  <a:pt x="178" y="406"/>
                </a:lnTo>
                <a:lnTo>
                  <a:pt x="182" y="406"/>
                </a:lnTo>
                <a:lnTo>
                  <a:pt x="182" y="406"/>
                </a:lnTo>
                <a:lnTo>
                  <a:pt x="186" y="410"/>
                </a:lnTo>
                <a:lnTo>
                  <a:pt x="188" y="414"/>
                </a:lnTo>
                <a:lnTo>
                  <a:pt x="188" y="414"/>
                </a:lnTo>
                <a:lnTo>
                  <a:pt x="190" y="418"/>
                </a:lnTo>
                <a:lnTo>
                  <a:pt x="188" y="422"/>
                </a:lnTo>
                <a:lnTo>
                  <a:pt x="188" y="422"/>
                </a:lnTo>
                <a:lnTo>
                  <a:pt x="184" y="428"/>
                </a:lnTo>
                <a:lnTo>
                  <a:pt x="178" y="432"/>
                </a:lnTo>
                <a:lnTo>
                  <a:pt x="178" y="432"/>
                </a:lnTo>
                <a:lnTo>
                  <a:pt x="166" y="434"/>
                </a:lnTo>
                <a:lnTo>
                  <a:pt x="152" y="436"/>
                </a:lnTo>
                <a:lnTo>
                  <a:pt x="152" y="418"/>
                </a:lnTo>
                <a:lnTo>
                  <a:pt x="152" y="418"/>
                </a:lnTo>
                <a:lnTo>
                  <a:pt x="150" y="416"/>
                </a:lnTo>
                <a:lnTo>
                  <a:pt x="148" y="416"/>
                </a:lnTo>
                <a:lnTo>
                  <a:pt x="54" y="416"/>
                </a:lnTo>
                <a:lnTo>
                  <a:pt x="54" y="318"/>
                </a:lnTo>
                <a:lnTo>
                  <a:pt x="54" y="318"/>
                </a:lnTo>
                <a:lnTo>
                  <a:pt x="52" y="316"/>
                </a:lnTo>
                <a:lnTo>
                  <a:pt x="50" y="314"/>
                </a:lnTo>
                <a:lnTo>
                  <a:pt x="34" y="314"/>
                </a:lnTo>
                <a:lnTo>
                  <a:pt x="34" y="300"/>
                </a:lnTo>
                <a:lnTo>
                  <a:pt x="34" y="300"/>
                </a:lnTo>
                <a:lnTo>
                  <a:pt x="34" y="294"/>
                </a:lnTo>
                <a:lnTo>
                  <a:pt x="36" y="290"/>
                </a:lnTo>
                <a:lnTo>
                  <a:pt x="36" y="290"/>
                </a:lnTo>
                <a:lnTo>
                  <a:pt x="40" y="282"/>
                </a:lnTo>
                <a:lnTo>
                  <a:pt x="44" y="278"/>
                </a:lnTo>
                <a:lnTo>
                  <a:pt x="44" y="278"/>
                </a:lnTo>
                <a:lnTo>
                  <a:pt x="50" y="278"/>
                </a:lnTo>
                <a:lnTo>
                  <a:pt x="54" y="278"/>
                </a:lnTo>
                <a:lnTo>
                  <a:pt x="54" y="278"/>
                </a:lnTo>
                <a:lnTo>
                  <a:pt x="58" y="280"/>
                </a:lnTo>
                <a:lnTo>
                  <a:pt x="60" y="284"/>
                </a:lnTo>
                <a:lnTo>
                  <a:pt x="60" y="284"/>
                </a:lnTo>
                <a:lnTo>
                  <a:pt x="62" y="288"/>
                </a:lnTo>
                <a:lnTo>
                  <a:pt x="60" y="294"/>
                </a:lnTo>
                <a:lnTo>
                  <a:pt x="60" y="294"/>
                </a:lnTo>
                <a:lnTo>
                  <a:pt x="56" y="298"/>
                </a:lnTo>
                <a:lnTo>
                  <a:pt x="56" y="298"/>
                </a:lnTo>
                <a:lnTo>
                  <a:pt x="52" y="298"/>
                </a:lnTo>
                <a:lnTo>
                  <a:pt x="52" y="298"/>
                </a:lnTo>
                <a:lnTo>
                  <a:pt x="50" y="298"/>
                </a:lnTo>
                <a:lnTo>
                  <a:pt x="48" y="300"/>
                </a:lnTo>
                <a:lnTo>
                  <a:pt x="48" y="300"/>
                </a:lnTo>
                <a:lnTo>
                  <a:pt x="48" y="302"/>
                </a:lnTo>
                <a:lnTo>
                  <a:pt x="50" y="302"/>
                </a:lnTo>
                <a:lnTo>
                  <a:pt x="50" y="302"/>
                </a:lnTo>
                <a:lnTo>
                  <a:pt x="54" y="304"/>
                </a:lnTo>
                <a:lnTo>
                  <a:pt x="58" y="302"/>
                </a:lnTo>
                <a:lnTo>
                  <a:pt x="58" y="302"/>
                </a:lnTo>
                <a:lnTo>
                  <a:pt x="62" y="300"/>
                </a:lnTo>
                <a:lnTo>
                  <a:pt x="64" y="296"/>
                </a:lnTo>
                <a:lnTo>
                  <a:pt x="64" y="296"/>
                </a:lnTo>
                <a:lnTo>
                  <a:pt x="66" y="286"/>
                </a:lnTo>
                <a:lnTo>
                  <a:pt x="64" y="282"/>
                </a:lnTo>
                <a:lnTo>
                  <a:pt x="64" y="282"/>
                </a:lnTo>
                <a:lnTo>
                  <a:pt x="60" y="276"/>
                </a:lnTo>
                <a:lnTo>
                  <a:pt x="56" y="274"/>
                </a:lnTo>
                <a:lnTo>
                  <a:pt x="56" y="274"/>
                </a:lnTo>
                <a:lnTo>
                  <a:pt x="50" y="272"/>
                </a:lnTo>
                <a:lnTo>
                  <a:pt x="44" y="274"/>
                </a:lnTo>
                <a:lnTo>
                  <a:pt x="44" y="274"/>
                </a:lnTo>
                <a:lnTo>
                  <a:pt x="38" y="276"/>
                </a:lnTo>
                <a:lnTo>
                  <a:pt x="36" y="280"/>
                </a:lnTo>
                <a:lnTo>
                  <a:pt x="34" y="282"/>
                </a:lnTo>
                <a:lnTo>
                  <a:pt x="34" y="184"/>
                </a:lnTo>
                <a:lnTo>
                  <a:pt x="34" y="184"/>
                </a:lnTo>
                <a:lnTo>
                  <a:pt x="36" y="188"/>
                </a:lnTo>
                <a:lnTo>
                  <a:pt x="38" y="190"/>
                </a:lnTo>
                <a:lnTo>
                  <a:pt x="44" y="194"/>
                </a:lnTo>
                <a:lnTo>
                  <a:pt x="44" y="194"/>
                </a:lnTo>
                <a:lnTo>
                  <a:pt x="50" y="196"/>
                </a:lnTo>
                <a:lnTo>
                  <a:pt x="50" y="196"/>
                </a:lnTo>
                <a:lnTo>
                  <a:pt x="56" y="194"/>
                </a:lnTo>
                <a:lnTo>
                  <a:pt x="56" y="194"/>
                </a:lnTo>
                <a:lnTo>
                  <a:pt x="62" y="190"/>
                </a:lnTo>
                <a:lnTo>
                  <a:pt x="64" y="186"/>
                </a:lnTo>
                <a:lnTo>
                  <a:pt x="64" y="186"/>
                </a:lnTo>
                <a:lnTo>
                  <a:pt x="66" y="180"/>
                </a:lnTo>
                <a:lnTo>
                  <a:pt x="66" y="172"/>
                </a:lnTo>
                <a:lnTo>
                  <a:pt x="66" y="172"/>
                </a:lnTo>
                <a:lnTo>
                  <a:pt x="62" y="168"/>
                </a:lnTo>
                <a:lnTo>
                  <a:pt x="58" y="164"/>
                </a:lnTo>
                <a:lnTo>
                  <a:pt x="58" y="164"/>
                </a:lnTo>
                <a:lnTo>
                  <a:pt x="54" y="164"/>
                </a:lnTo>
                <a:lnTo>
                  <a:pt x="50" y="164"/>
                </a:lnTo>
                <a:lnTo>
                  <a:pt x="50" y="164"/>
                </a:lnTo>
                <a:lnTo>
                  <a:pt x="48" y="166"/>
                </a:lnTo>
                <a:lnTo>
                  <a:pt x="48" y="168"/>
                </a:lnTo>
                <a:lnTo>
                  <a:pt x="48" y="168"/>
                </a:lnTo>
                <a:lnTo>
                  <a:pt x="50" y="170"/>
                </a:lnTo>
                <a:lnTo>
                  <a:pt x="52" y="170"/>
                </a:lnTo>
                <a:lnTo>
                  <a:pt x="52" y="170"/>
                </a:lnTo>
                <a:lnTo>
                  <a:pt x="56" y="170"/>
                </a:lnTo>
                <a:lnTo>
                  <a:pt x="56" y="170"/>
                </a:lnTo>
                <a:lnTo>
                  <a:pt x="60" y="174"/>
                </a:lnTo>
                <a:lnTo>
                  <a:pt x="60" y="174"/>
                </a:lnTo>
                <a:lnTo>
                  <a:pt x="62" y="180"/>
                </a:lnTo>
                <a:lnTo>
                  <a:pt x="60" y="184"/>
                </a:lnTo>
                <a:lnTo>
                  <a:pt x="60" y="184"/>
                </a:lnTo>
                <a:lnTo>
                  <a:pt x="58" y="188"/>
                </a:lnTo>
                <a:lnTo>
                  <a:pt x="54" y="190"/>
                </a:lnTo>
                <a:lnTo>
                  <a:pt x="54" y="190"/>
                </a:lnTo>
                <a:lnTo>
                  <a:pt x="48" y="190"/>
                </a:lnTo>
                <a:lnTo>
                  <a:pt x="44" y="190"/>
                </a:lnTo>
                <a:lnTo>
                  <a:pt x="44" y="190"/>
                </a:lnTo>
                <a:lnTo>
                  <a:pt x="40" y="186"/>
                </a:lnTo>
                <a:lnTo>
                  <a:pt x="36" y="178"/>
                </a:lnTo>
                <a:lnTo>
                  <a:pt x="36" y="178"/>
                </a:lnTo>
                <a:lnTo>
                  <a:pt x="34" y="174"/>
                </a:lnTo>
                <a:lnTo>
                  <a:pt x="34" y="168"/>
                </a:lnTo>
                <a:lnTo>
                  <a:pt x="34" y="148"/>
                </a:lnTo>
                <a:lnTo>
                  <a:pt x="50" y="148"/>
                </a:lnTo>
                <a:lnTo>
                  <a:pt x="50" y="148"/>
                </a:lnTo>
                <a:lnTo>
                  <a:pt x="52" y="148"/>
                </a:lnTo>
                <a:lnTo>
                  <a:pt x="54" y="150"/>
                </a:lnTo>
                <a:lnTo>
                  <a:pt x="54" y="50"/>
                </a:lnTo>
                <a:lnTo>
                  <a:pt x="148" y="50"/>
                </a:lnTo>
                <a:lnTo>
                  <a:pt x="148" y="50"/>
                </a:lnTo>
                <a:lnTo>
                  <a:pt x="150" y="50"/>
                </a:lnTo>
                <a:lnTo>
                  <a:pt x="152" y="48"/>
                </a:lnTo>
                <a:lnTo>
                  <a:pt x="152" y="32"/>
                </a:lnTo>
                <a:lnTo>
                  <a:pt x="152" y="32"/>
                </a:lnTo>
                <a:lnTo>
                  <a:pt x="166" y="32"/>
                </a:lnTo>
                <a:lnTo>
                  <a:pt x="178" y="34"/>
                </a:lnTo>
                <a:lnTo>
                  <a:pt x="178" y="34"/>
                </a:lnTo>
                <a:lnTo>
                  <a:pt x="184" y="38"/>
                </a:lnTo>
                <a:lnTo>
                  <a:pt x="188" y="44"/>
                </a:lnTo>
                <a:lnTo>
                  <a:pt x="188" y="44"/>
                </a:lnTo>
                <a:lnTo>
                  <a:pt x="190" y="50"/>
                </a:lnTo>
                <a:lnTo>
                  <a:pt x="188" y="54"/>
                </a:lnTo>
                <a:lnTo>
                  <a:pt x="188" y="54"/>
                </a:lnTo>
                <a:lnTo>
                  <a:pt x="186" y="58"/>
                </a:lnTo>
                <a:lnTo>
                  <a:pt x="182" y="60"/>
                </a:lnTo>
                <a:lnTo>
                  <a:pt x="182" y="60"/>
                </a:lnTo>
                <a:lnTo>
                  <a:pt x="178" y="62"/>
                </a:lnTo>
                <a:lnTo>
                  <a:pt x="172" y="60"/>
                </a:lnTo>
                <a:lnTo>
                  <a:pt x="172" y="60"/>
                </a:lnTo>
                <a:lnTo>
                  <a:pt x="168" y="56"/>
                </a:lnTo>
                <a:lnTo>
                  <a:pt x="168" y="56"/>
                </a:lnTo>
                <a:lnTo>
                  <a:pt x="168" y="52"/>
                </a:lnTo>
                <a:lnTo>
                  <a:pt x="168" y="52"/>
                </a:lnTo>
                <a:lnTo>
                  <a:pt x="168" y="50"/>
                </a:lnTo>
                <a:lnTo>
                  <a:pt x="166" y="48"/>
                </a:lnTo>
                <a:lnTo>
                  <a:pt x="166" y="48"/>
                </a:lnTo>
                <a:lnTo>
                  <a:pt x="164" y="48"/>
                </a:lnTo>
                <a:lnTo>
                  <a:pt x="164" y="50"/>
                </a:lnTo>
                <a:lnTo>
                  <a:pt x="164" y="50"/>
                </a:lnTo>
                <a:lnTo>
                  <a:pt x="162" y="54"/>
                </a:lnTo>
                <a:lnTo>
                  <a:pt x="164" y="58"/>
                </a:lnTo>
                <a:lnTo>
                  <a:pt x="164" y="58"/>
                </a:lnTo>
                <a:lnTo>
                  <a:pt x="166" y="62"/>
                </a:lnTo>
                <a:lnTo>
                  <a:pt x="170" y="66"/>
                </a:lnTo>
                <a:lnTo>
                  <a:pt x="170" y="66"/>
                </a:lnTo>
                <a:lnTo>
                  <a:pt x="178" y="66"/>
                </a:lnTo>
                <a:lnTo>
                  <a:pt x="178" y="66"/>
                </a:lnTo>
                <a:lnTo>
                  <a:pt x="184" y="66"/>
                </a:lnTo>
                <a:lnTo>
                  <a:pt x="184" y="66"/>
                </a:lnTo>
                <a:lnTo>
                  <a:pt x="190" y="62"/>
                </a:lnTo>
                <a:lnTo>
                  <a:pt x="192" y="56"/>
                </a:lnTo>
                <a:lnTo>
                  <a:pt x="192" y="56"/>
                </a:lnTo>
                <a:lnTo>
                  <a:pt x="194" y="50"/>
                </a:lnTo>
                <a:lnTo>
                  <a:pt x="192" y="42"/>
                </a:lnTo>
                <a:lnTo>
                  <a:pt x="192" y="42"/>
                </a:lnTo>
                <a:lnTo>
                  <a:pt x="188" y="36"/>
                </a:lnTo>
                <a:lnTo>
                  <a:pt x="182" y="30"/>
                </a:lnTo>
                <a:lnTo>
                  <a:pt x="4284" y="30"/>
                </a:lnTo>
                <a:lnTo>
                  <a:pt x="4284" y="30"/>
                </a:lnTo>
                <a:lnTo>
                  <a:pt x="4276" y="36"/>
                </a:lnTo>
                <a:lnTo>
                  <a:pt x="4272" y="42"/>
                </a:lnTo>
                <a:lnTo>
                  <a:pt x="4272" y="42"/>
                </a:lnTo>
                <a:lnTo>
                  <a:pt x="4270" y="48"/>
                </a:lnTo>
                <a:lnTo>
                  <a:pt x="4272" y="56"/>
                </a:lnTo>
                <a:lnTo>
                  <a:pt x="4272" y="56"/>
                </a:lnTo>
                <a:lnTo>
                  <a:pt x="4276" y="62"/>
                </a:lnTo>
                <a:lnTo>
                  <a:pt x="4280" y="64"/>
                </a:lnTo>
                <a:lnTo>
                  <a:pt x="4280" y="64"/>
                </a:lnTo>
                <a:lnTo>
                  <a:pt x="4286" y="66"/>
                </a:lnTo>
                <a:lnTo>
                  <a:pt x="4286" y="66"/>
                </a:lnTo>
                <a:lnTo>
                  <a:pt x="4294" y="66"/>
                </a:lnTo>
                <a:lnTo>
                  <a:pt x="4294" y="66"/>
                </a:lnTo>
                <a:lnTo>
                  <a:pt x="4298" y="62"/>
                </a:lnTo>
                <a:lnTo>
                  <a:pt x="4302" y="58"/>
                </a:lnTo>
                <a:lnTo>
                  <a:pt x="4302" y="58"/>
                </a:lnTo>
                <a:lnTo>
                  <a:pt x="4302" y="54"/>
                </a:lnTo>
                <a:lnTo>
                  <a:pt x="4302" y="50"/>
                </a:lnTo>
                <a:lnTo>
                  <a:pt x="4302" y="50"/>
                </a:lnTo>
                <a:lnTo>
                  <a:pt x="4300" y="48"/>
                </a:lnTo>
                <a:lnTo>
                  <a:pt x="4298" y="48"/>
                </a:lnTo>
                <a:lnTo>
                  <a:pt x="4298" y="48"/>
                </a:lnTo>
                <a:lnTo>
                  <a:pt x="4296" y="50"/>
                </a:lnTo>
                <a:lnTo>
                  <a:pt x="4296" y="52"/>
                </a:lnTo>
                <a:lnTo>
                  <a:pt x="4296" y="52"/>
                </a:lnTo>
                <a:lnTo>
                  <a:pt x="4296" y="56"/>
                </a:lnTo>
                <a:lnTo>
                  <a:pt x="4296" y="56"/>
                </a:lnTo>
                <a:lnTo>
                  <a:pt x="4292" y="60"/>
                </a:lnTo>
                <a:lnTo>
                  <a:pt x="4292" y="60"/>
                </a:lnTo>
                <a:lnTo>
                  <a:pt x="4286" y="62"/>
                </a:lnTo>
                <a:lnTo>
                  <a:pt x="4282" y="60"/>
                </a:lnTo>
                <a:lnTo>
                  <a:pt x="4282" y="60"/>
                </a:lnTo>
                <a:lnTo>
                  <a:pt x="4278" y="58"/>
                </a:lnTo>
                <a:lnTo>
                  <a:pt x="4276" y="54"/>
                </a:lnTo>
                <a:lnTo>
                  <a:pt x="4276" y="54"/>
                </a:lnTo>
                <a:lnTo>
                  <a:pt x="4276" y="50"/>
                </a:lnTo>
                <a:lnTo>
                  <a:pt x="4276" y="44"/>
                </a:lnTo>
                <a:lnTo>
                  <a:pt x="4276" y="44"/>
                </a:lnTo>
                <a:lnTo>
                  <a:pt x="4280" y="38"/>
                </a:lnTo>
                <a:lnTo>
                  <a:pt x="4288" y="34"/>
                </a:lnTo>
                <a:lnTo>
                  <a:pt x="4288" y="34"/>
                </a:lnTo>
                <a:lnTo>
                  <a:pt x="4300" y="32"/>
                </a:lnTo>
                <a:lnTo>
                  <a:pt x="4314" y="32"/>
                </a:lnTo>
                <a:lnTo>
                  <a:pt x="4314" y="48"/>
                </a:lnTo>
                <a:lnTo>
                  <a:pt x="4314" y="48"/>
                </a:lnTo>
                <a:lnTo>
                  <a:pt x="4314" y="50"/>
                </a:lnTo>
                <a:lnTo>
                  <a:pt x="4316" y="50"/>
                </a:lnTo>
                <a:lnTo>
                  <a:pt x="4412" y="50"/>
                </a:lnTo>
                <a:lnTo>
                  <a:pt x="4412" y="150"/>
                </a:lnTo>
                <a:lnTo>
                  <a:pt x="4412" y="150"/>
                </a:lnTo>
                <a:lnTo>
                  <a:pt x="4414" y="148"/>
                </a:lnTo>
                <a:lnTo>
                  <a:pt x="4416" y="148"/>
                </a:lnTo>
                <a:lnTo>
                  <a:pt x="4432" y="148"/>
                </a:lnTo>
                <a:lnTo>
                  <a:pt x="4432" y="168"/>
                </a:lnTo>
                <a:lnTo>
                  <a:pt x="4432" y="168"/>
                </a:lnTo>
                <a:lnTo>
                  <a:pt x="4430" y="178"/>
                </a:lnTo>
                <a:lnTo>
                  <a:pt x="4430" y="178"/>
                </a:lnTo>
                <a:lnTo>
                  <a:pt x="4426" y="186"/>
                </a:lnTo>
                <a:lnTo>
                  <a:pt x="4420" y="190"/>
                </a:lnTo>
                <a:lnTo>
                  <a:pt x="4420" y="190"/>
                </a:lnTo>
                <a:lnTo>
                  <a:pt x="4416" y="190"/>
                </a:lnTo>
                <a:lnTo>
                  <a:pt x="4410" y="190"/>
                </a:lnTo>
                <a:lnTo>
                  <a:pt x="4410" y="190"/>
                </a:lnTo>
                <a:lnTo>
                  <a:pt x="4408" y="188"/>
                </a:lnTo>
                <a:lnTo>
                  <a:pt x="4404" y="184"/>
                </a:lnTo>
                <a:lnTo>
                  <a:pt x="4404" y="184"/>
                </a:lnTo>
                <a:lnTo>
                  <a:pt x="4404" y="180"/>
                </a:lnTo>
                <a:lnTo>
                  <a:pt x="4404" y="174"/>
                </a:lnTo>
                <a:lnTo>
                  <a:pt x="4404" y="174"/>
                </a:lnTo>
                <a:lnTo>
                  <a:pt x="4408" y="170"/>
                </a:lnTo>
                <a:lnTo>
                  <a:pt x="4408" y="170"/>
                </a:lnTo>
                <a:lnTo>
                  <a:pt x="4414" y="170"/>
                </a:lnTo>
                <a:lnTo>
                  <a:pt x="4414" y="170"/>
                </a:lnTo>
                <a:lnTo>
                  <a:pt x="4416" y="170"/>
                </a:lnTo>
                <a:lnTo>
                  <a:pt x="4416" y="168"/>
                </a:lnTo>
                <a:lnTo>
                  <a:pt x="4416" y="168"/>
                </a:lnTo>
                <a:lnTo>
                  <a:pt x="4416" y="166"/>
                </a:lnTo>
                <a:lnTo>
                  <a:pt x="4416" y="164"/>
                </a:lnTo>
                <a:lnTo>
                  <a:pt x="4416" y="164"/>
                </a:lnTo>
                <a:lnTo>
                  <a:pt x="4410" y="164"/>
                </a:lnTo>
                <a:lnTo>
                  <a:pt x="4406" y="164"/>
                </a:lnTo>
                <a:lnTo>
                  <a:pt x="4406" y="164"/>
                </a:lnTo>
                <a:lnTo>
                  <a:pt x="4402" y="168"/>
                </a:lnTo>
                <a:lnTo>
                  <a:pt x="4400" y="172"/>
                </a:lnTo>
                <a:lnTo>
                  <a:pt x="4400" y="172"/>
                </a:lnTo>
                <a:lnTo>
                  <a:pt x="4398" y="180"/>
                </a:lnTo>
                <a:lnTo>
                  <a:pt x="4400" y="186"/>
                </a:lnTo>
                <a:lnTo>
                  <a:pt x="4400" y="186"/>
                </a:lnTo>
                <a:lnTo>
                  <a:pt x="4404" y="190"/>
                </a:lnTo>
                <a:lnTo>
                  <a:pt x="4410" y="194"/>
                </a:lnTo>
                <a:lnTo>
                  <a:pt x="4410" y="194"/>
                </a:lnTo>
                <a:lnTo>
                  <a:pt x="4416" y="196"/>
                </a:lnTo>
                <a:lnTo>
                  <a:pt x="4416" y="196"/>
                </a:lnTo>
                <a:lnTo>
                  <a:pt x="4422" y="194"/>
                </a:lnTo>
                <a:lnTo>
                  <a:pt x="4422" y="194"/>
                </a:lnTo>
                <a:lnTo>
                  <a:pt x="4428" y="190"/>
                </a:lnTo>
                <a:lnTo>
                  <a:pt x="4430" y="188"/>
                </a:lnTo>
                <a:lnTo>
                  <a:pt x="4432" y="184"/>
                </a:lnTo>
                <a:lnTo>
                  <a:pt x="4432" y="282"/>
                </a:lnTo>
                <a:lnTo>
                  <a:pt x="4432" y="282"/>
                </a:lnTo>
                <a:lnTo>
                  <a:pt x="4430" y="280"/>
                </a:lnTo>
                <a:lnTo>
                  <a:pt x="4428" y="276"/>
                </a:lnTo>
                <a:lnTo>
                  <a:pt x="4422" y="274"/>
                </a:lnTo>
                <a:lnTo>
                  <a:pt x="4422" y="274"/>
                </a:lnTo>
                <a:lnTo>
                  <a:pt x="4416" y="272"/>
                </a:lnTo>
                <a:lnTo>
                  <a:pt x="4408" y="274"/>
                </a:lnTo>
                <a:lnTo>
                  <a:pt x="4408" y="274"/>
                </a:lnTo>
                <a:lnTo>
                  <a:pt x="4404" y="276"/>
                </a:lnTo>
                <a:lnTo>
                  <a:pt x="4400" y="282"/>
                </a:lnTo>
                <a:lnTo>
                  <a:pt x="4400" y="282"/>
                </a:lnTo>
                <a:lnTo>
                  <a:pt x="4398" y="286"/>
                </a:lnTo>
                <a:lnTo>
                  <a:pt x="4400" y="296"/>
                </a:lnTo>
                <a:lnTo>
                  <a:pt x="4400" y="296"/>
                </a:lnTo>
                <a:lnTo>
                  <a:pt x="4402" y="300"/>
                </a:lnTo>
                <a:lnTo>
                  <a:pt x="4406" y="302"/>
                </a:lnTo>
                <a:lnTo>
                  <a:pt x="4406" y="302"/>
                </a:lnTo>
                <a:lnTo>
                  <a:pt x="4410" y="304"/>
                </a:lnTo>
                <a:lnTo>
                  <a:pt x="4416" y="302"/>
                </a:lnTo>
                <a:lnTo>
                  <a:pt x="4416" y="302"/>
                </a:lnTo>
                <a:lnTo>
                  <a:pt x="4416" y="302"/>
                </a:lnTo>
                <a:lnTo>
                  <a:pt x="4416" y="300"/>
                </a:lnTo>
                <a:lnTo>
                  <a:pt x="4416" y="300"/>
                </a:lnTo>
                <a:lnTo>
                  <a:pt x="4416" y="298"/>
                </a:lnTo>
                <a:lnTo>
                  <a:pt x="4414" y="298"/>
                </a:lnTo>
                <a:lnTo>
                  <a:pt x="4414" y="298"/>
                </a:lnTo>
                <a:lnTo>
                  <a:pt x="4408" y="298"/>
                </a:lnTo>
                <a:lnTo>
                  <a:pt x="4408" y="298"/>
                </a:lnTo>
                <a:lnTo>
                  <a:pt x="4404" y="294"/>
                </a:lnTo>
                <a:lnTo>
                  <a:pt x="4404" y="294"/>
                </a:lnTo>
                <a:lnTo>
                  <a:pt x="4404" y="288"/>
                </a:lnTo>
                <a:lnTo>
                  <a:pt x="4404" y="284"/>
                </a:lnTo>
                <a:lnTo>
                  <a:pt x="4404" y="284"/>
                </a:lnTo>
                <a:lnTo>
                  <a:pt x="4408" y="280"/>
                </a:lnTo>
                <a:lnTo>
                  <a:pt x="4410" y="278"/>
                </a:lnTo>
                <a:lnTo>
                  <a:pt x="4410" y="278"/>
                </a:lnTo>
                <a:lnTo>
                  <a:pt x="4416" y="278"/>
                </a:lnTo>
                <a:lnTo>
                  <a:pt x="4420" y="278"/>
                </a:lnTo>
                <a:lnTo>
                  <a:pt x="4420" y="278"/>
                </a:lnTo>
                <a:lnTo>
                  <a:pt x="4426" y="282"/>
                </a:lnTo>
                <a:lnTo>
                  <a:pt x="4430" y="290"/>
                </a:lnTo>
                <a:lnTo>
                  <a:pt x="4430" y="290"/>
                </a:lnTo>
                <a:lnTo>
                  <a:pt x="4432" y="300"/>
                </a:lnTo>
                <a:lnTo>
                  <a:pt x="4432" y="314"/>
                </a:lnTo>
                <a:lnTo>
                  <a:pt x="4416" y="314"/>
                </a:lnTo>
                <a:lnTo>
                  <a:pt x="4416" y="314"/>
                </a:lnTo>
                <a:lnTo>
                  <a:pt x="4414" y="316"/>
                </a:lnTo>
                <a:lnTo>
                  <a:pt x="4412" y="318"/>
                </a:lnTo>
                <a:lnTo>
                  <a:pt x="4412" y="318"/>
                </a:lnTo>
                <a:close/>
                <a:moveTo>
                  <a:pt x="4432" y="142"/>
                </a:moveTo>
                <a:lnTo>
                  <a:pt x="4416" y="142"/>
                </a:lnTo>
                <a:lnTo>
                  <a:pt x="4416" y="50"/>
                </a:lnTo>
                <a:lnTo>
                  <a:pt x="4432" y="50"/>
                </a:lnTo>
                <a:lnTo>
                  <a:pt x="4432" y="142"/>
                </a:lnTo>
                <a:close/>
                <a:moveTo>
                  <a:pt x="4436" y="10"/>
                </a:moveTo>
                <a:lnTo>
                  <a:pt x="4450" y="10"/>
                </a:lnTo>
                <a:lnTo>
                  <a:pt x="4450" y="26"/>
                </a:lnTo>
                <a:lnTo>
                  <a:pt x="4436" y="26"/>
                </a:lnTo>
                <a:lnTo>
                  <a:pt x="4436" y="10"/>
                </a:lnTo>
                <a:close/>
                <a:moveTo>
                  <a:pt x="4432" y="30"/>
                </a:moveTo>
                <a:lnTo>
                  <a:pt x="4432" y="44"/>
                </a:lnTo>
                <a:lnTo>
                  <a:pt x="4416" y="44"/>
                </a:lnTo>
                <a:lnTo>
                  <a:pt x="4416" y="30"/>
                </a:lnTo>
                <a:lnTo>
                  <a:pt x="4432" y="30"/>
                </a:lnTo>
                <a:close/>
                <a:moveTo>
                  <a:pt x="4412" y="30"/>
                </a:moveTo>
                <a:lnTo>
                  <a:pt x="4412" y="44"/>
                </a:lnTo>
                <a:lnTo>
                  <a:pt x="4318" y="44"/>
                </a:lnTo>
                <a:lnTo>
                  <a:pt x="4318" y="32"/>
                </a:lnTo>
                <a:lnTo>
                  <a:pt x="4318" y="32"/>
                </a:lnTo>
                <a:lnTo>
                  <a:pt x="4332" y="32"/>
                </a:lnTo>
                <a:lnTo>
                  <a:pt x="4332" y="32"/>
                </a:lnTo>
                <a:lnTo>
                  <a:pt x="4360" y="30"/>
                </a:lnTo>
                <a:lnTo>
                  <a:pt x="4412" y="30"/>
                </a:lnTo>
                <a:close/>
                <a:moveTo>
                  <a:pt x="152" y="10"/>
                </a:moveTo>
                <a:lnTo>
                  <a:pt x="4314" y="10"/>
                </a:lnTo>
                <a:lnTo>
                  <a:pt x="4314" y="26"/>
                </a:lnTo>
                <a:lnTo>
                  <a:pt x="152" y="26"/>
                </a:lnTo>
                <a:lnTo>
                  <a:pt x="152" y="10"/>
                </a:lnTo>
                <a:close/>
                <a:moveTo>
                  <a:pt x="104" y="30"/>
                </a:moveTo>
                <a:lnTo>
                  <a:pt x="104" y="30"/>
                </a:lnTo>
                <a:lnTo>
                  <a:pt x="132" y="32"/>
                </a:lnTo>
                <a:lnTo>
                  <a:pt x="132" y="32"/>
                </a:lnTo>
                <a:lnTo>
                  <a:pt x="146" y="32"/>
                </a:lnTo>
                <a:lnTo>
                  <a:pt x="146" y="44"/>
                </a:lnTo>
                <a:lnTo>
                  <a:pt x="54" y="44"/>
                </a:lnTo>
                <a:lnTo>
                  <a:pt x="54" y="30"/>
                </a:lnTo>
                <a:lnTo>
                  <a:pt x="104" y="30"/>
                </a:lnTo>
                <a:close/>
                <a:moveTo>
                  <a:pt x="14" y="26"/>
                </a:moveTo>
                <a:lnTo>
                  <a:pt x="14" y="10"/>
                </a:lnTo>
                <a:lnTo>
                  <a:pt x="30" y="10"/>
                </a:lnTo>
                <a:lnTo>
                  <a:pt x="30" y="26"/>
                </a:lnTo>
                <a:lnTo>
                  <a:pt x="14" y="26"/>
                </a:lnTo>
                <a:close/>
                <a:moveTo>
                  <a:pt x="34" y="30"/>
                </a:moveTo>
                <a:lnTo>
                  <a:pt x="50" y="30"/>
                </a:lnTo>
                <a:lnTo>
                  <a:pt x="50" y="44"/>
                </a:lnTo>
                <a:lnTo>
                  <a:pt x="34" y="44"/>
                </a:lnTo>
                <a:lnTo>
                  <a:pt x="34" y="30"/>
                </a:lnTo>
                <a:close/>
                <a:moveTo>
                  <a:pt x="50" y="50"/>
                </a:moveTo>
                <a:lnTo>
                  <a:pt x="50" y="142"/>
                </a:lnTo>
                <a:lnTo>
                  <a:pt x="34" y="142"/>
                </a:lnTo>
                <a:lnTo>
                  <a:pt x="34" y="50"/>
                </a:lnTo>
                <a:lnTo>
                  <a:pt x="50" y="50"/>
                </a:lnTo>
                <a:close/>
                <a:moveTo>
                  <a:pt x="14" y="314"/>
                </a:moveTo>
                <a:lnTo>
                  <a:pt x="14" y="148"/>
                </a:lnTo>
                <a:lnTo>
                  <a:pt x="26" y="148"/>
                </a:lnTo>
                <a:lnTo>
                  <a:pt x="26" y="148"/>
                </a:lnTo>
                <a:lnTo>
                  <a:pt x="26" y="160"/>
                </a:lnTo>
                <a:lnTo>
                  <a:pt x="28" y="164"/>
                </a:lnTo>
                <a:lnTo>
                  <a:pt x="30" y="168"/>
                </a:lnTo>
                <a:lnTo>
                  <a:pt x="30" y="300"/>
                </a:lnTo>
                <a:lnTo>
                  <a:pt x="30" y="300"/>
                </a:lnTo>
                <a:lnTo>
                  <a:pt x="28" y="304"/>
                </a:lnTo>
                <a:lnTo>
                  <a:pt x="26" y="306"/>
                </a:lnTo>
                <a:lnTo>
                  <a:pt x="26" y="314"/>
                </a:lnTo>
                <a:lnTo>
                  <a:pt x="14" y="314"/>
                </a:lnTo>
                <a:close/>
                <a:moveTo>
                  <a:pt x="34" y="318"/>
                </a:moveTo>
                <a:lnTo>
                  <a:pt x="50" y="318"/>
                </a:lnTo>
                <a:lnTo>
                  <a:pt x="50" y="416"/>
                </a:lnTo>
                <a:lnTo>
                  <a:pt x="34" y="416"/>
                </a:lnTo>
                <a:lnTo>
                  <a:pt x="34" y="318"/>
                </a:lnTo>
                <a:close/>
                <a:moveTo>
                  <a:pt x="30" y="454"/>
                </a:moveTo>
                <a:lnTo>
                  <a:pt x="14" y="454"/>
                </a:lnTo>
                <a:lnTo>
                  <a:pt x="14" y="440"/>
                </a:lnTo>
                <a:lnTo>
                  <a:pt x="30" y="440"/>
                </a:lnTo>
                <a:lnTo>
                  <a:pt x="30" y="454"/>
                </a:lnTo>
                <a:close/>
                <a:moveTo>
                  <a:pt x="34" y="436"/>
                </a:moveTo>
                <a:lnTo>
                  <a:pt x="34" y="420"/>
                </a:lnTo>
                <a:lnTo>
                  <a:pt x="50" y="420"/>
                </a:lnTo>
                <a:lnTo>
                  <a:pt x="50" y="436"/>
                </a:lnTo>
                <a:lnTo>
                  <a:pt x="34" y="436"/>
                </a:lnTo>
                <a:close/>
                <a:moveTo>
                  <a:pt x="54" y="436"/>
                </a:moveTo>
                <a:lnTo>
                  <a:pt x="54" y="420"/>
                </a:lnTo>
                <a:lnTo>
                  <a:pt x="146" y="420"/>
                </a:lnTo>
                <a:lnTo>
                  <a:pt x="146" y="436"/>
                </a:lnTo>
                <a:lnTo>
                  <a:pt x="146" y="436"/>
                </a:lnTo>
                <a:lnTo>
                  <a:pt x="132" y="436"/>
                </a:lnTo>
                <a:lnTo>
                  <a:pt x="132" y="436"/>
                </a:lnTo>
                <a:lnTo>
                  <a:pt x="104" y="436"/>
                </a:lnTo>
                <a:lnTo>
                  <a:pt x="54" y="436"/>
                </a:lnTo>
                <a:close/>
                <a:moveTo>
                  <a:pt x="4314" y="454"/>
                </a:moveTo>
                <a:lnTo>
                  <a:pt x="152" y="454"/>
                </a:lnTo>
                <a:lnTo>
                  <a:pt x="152" y="440"/>
                </a:lnTo>
                <a:lnTo>
                  <a:pt x="4314" y="440"/>
                </a:lnTo>
                <a:lnTo>
                  <a:pt x="4314" y="454"/>
                </a:lnTo>
                <a:close/>
                <a:moveTo>
                  <a:pt x="4360" y="436"/>
                </a:moveTo>
                <a:lnTo>
                  <a:pt x="4360" y="436"/>
                </a:lnTo>
                <a:lnTo>
                  <a:pt x="4332" y="436"/>
                </a:lnTo>
                <a:lnTo>
                  <a:pt x="4332" y="436"/>
                </a:lnTo>
                <a:lnTo>
                  <a:pt x="4318" y="436"/>
                </a:lnTo>
                <a:lnTo>
                  <a:pt x="4318" y="420"/>
                </a:lnTo>
                <a:lnTo>
                  <a:pt x="4412" y="420"/>
                </a:lnTo>
                <a:lnTo>
                  <a:pt x="4412" y="436"/>
                </a:lnTo>
                <a:lnTo>
                  <a:pt x="4360" y="436"/>
                </a:lnTo>
                <a:close/>
                <a:moveTo>
                  <a:pt x="4450" y="440"/>
                </a:moveTo>
                <a:lnTo>
                  <a:pt x="4450" y="454"/>
                </a:lnTo>
                <a:lnTo>
                  <a:pt x="4436" y="454"/>
                </a:lnTo>
                <a:lnTo>
                  <a:pt x="4436" y="440"/>
                </a:lnTo>
                <a:lnTo>
                  <a:pt x="4450" y="440"/>
                </a:lnTo>
                <a:close/>
                <a:moveTo>
                  <a:pt x="4432" y="436"/>
                </a:moveTo>
                <a:lnTo>
                  <a:pt x="4416" y="436"/>
                </a:lnTo>
                <a:lnTo>
                  <a:pt x="4416" y="420"/>
                </a:lnTo>
                <a:lnTo>
                  <a:pt x="4432" y="420"/>
                </a:lnTo>
                <a:lnTo>
                  <a:pt x="4432" y="436"/>
                </a:lnTo>
                <a:close/>
                <a:moveTo>
                  <a:pt x="4416" y="416"/>
                </a:moveTo>
                <a:lnTo>
                  <a:pt x="4416" y="318"/>
                </a:lnTo>
                <a:lnTo>
                  <a:pt x="4432" y="318"/>
                </a:lnTo>
                <a:lnTo>
                  <a:pt x="4432" y="416"/>
                </a:lnTo>
                <a:lnTo>
                  <a:pt x="4416" y="416"/>
                </a:lnTo>
                <a:close/>
                <a:moveTo>
                  <a:pt x="4450" y="148"/>
                </a:moveTo>
                <a:lnTo>
                  <a:pt x="4450" y="314"/>
                </a:lnTo>
                <a:lnTo>
                  <a:pt x="4438" y="314"/>
                </a:lnTo>
                <a:lnTo>
                  <a:pt x="4438" y="314"/>
                </a:lnTo>
                <a:lnTo>
                  <a:pt x="4438" y="306"/>
                </a:lnTo>
                <a:lnTo>
                  <a:pt x="4436" y="300"/>
                </a:lnTo>
                <a:lnTo>
                  <a:pt x="4436" y="168"/>
                </a:lnTo>
                <a:lnTo>
                  <a:pt x="4436" y="168"/>
                </a:lnTo>
                <a:lnTo>
                  <a:pt x="4438" y="160"/>
                </a:lnTo>
                <a:lnTo>
                  <a:pt x="4438" y="148"/>
                </a:lnTo>
                <a:lnTo>
                  <a:pt x="4450" y="148"/>
                </a:lnTo>
                <a:close/>
              </a:path>
            </a:pathLst>
          </a:custGeom>
          <a:solidFill>
            <a:srgbClr val="1F1F70"/>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39" name="図 38"/>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02887" y="81046"/>
            <a:ext cx="850620" cy="1088370"/>
          </a:xfrm>
          <a:prstGeom prst="rect">
            <a:avLst/>
          </a:prstGeom>
        </p:spPr>
      </p:pic>
      <p:sp>
        <p:nvSpPr>
          <p:cNvPr id="41" name="テキスト ボックス 40"/>
          <p:cNvSpPr txBox="1"/>
          <p:nvPr/>
        </p:nvSpPr>
        <p:spPr>
          <a:xfrm>
            <a:off x="687502" y="490297"/>
            <a:ext cx="6240843" cy="646331"/>
          </a:xfrm>
          <a:prstGeom prst="rect">
            <a:avLst/>
          </a:prstGeom>
          <a:noFill/>
        </p:spPr>
        <p:txBody>
          <a:bodyPr wrap="square" rtlCol="0">
            <a:spAutoFit/>
          </a:bodyPr>
          <a:lstStyle/>
          <a:p>
            <a:r>
              <a:rPr lang="ja-JP" altLang="en-US" sz="3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阿蘇市産後ケア事業のご案内</a:t>
            </a:r>
            <a:endParaRPr kumimoji="1" lang="ja-JP" altLang="en-US" sz="3600" dirty="0">
              <a:ln w="0"/>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grpSp>
        <p:nvGrpSpPr>
          <p:cNvPr id="10" name="グループ化 9">
            <a:extLst>
              <a:ext uri="{FF2B5EF4-FFF2-40B4-BE49-F238E27FC236}">
                <a16:creationId xmlns:a16="http://schemas.microsoft.com/office/drawing/2014/main" id="{08C44AB7-2D3B-4969-8192-674E7FF25AD1}"/>
              </a:ext>
            </a:extLst>
          </p:cNvPr>
          <p:cNvGrpSpPr/>
          <p:nvPr/>
        </p:nvGrpSpPr>
        <p:grpSpPr>
          <a:xfrm>
            <a:off x="367626" y="4099703"/>
            <a:ext cx="6560719" cy="391059"/>
            <a:chOff x="199061" y="4441117"/>
            <a:chExt cx="6658277" cy="391059"/>
          </a:xfrm>
        </p:grpSpPr>
        <p:sp>
          <p:nvSpPr>
            <p:cNvPr id="69" name="テキスト ボックス 68"/>
            <p:cNvSpPr txBox="1"/>
            <p:nvPr/>
          </p:nvSpPr>
          <p:spPr>
            <a:xfrm>
              <a:off x="678124" y="4441117"/>
              <a:ext cx="3583731" cy="369332"/>
            </a:xfrm>
            <a:prstGeom prst="rect">
              <a:avLst/>
            </a:prstGeom>
            <a:noFill/>
          </p:spPr>
          <p:txBody>
            <a:bodyPr wrap="square" rtlCol="0">
              <a:spAutoFit/>
            </a:bodyPr>
            <a:lstStyle/>
            <a:p>
              <a:r>
                <a:rPr lang="ja-JP" altLang="en-US" b="1" dirty="0">
                  <a:latin typeface="Arial Narrow" panose="020B0606020202030204" pitchFamily="34" charset="0"/>
                  <a:ea typeface="游ゴシック" panose="020B0400000000000000" pitchFamily="50" charset="-128"/>
                </a:rPr>
                <a:t>産後ケアの内容・利用料など</a:t>
              </a:r>
              <a:r>
                <a:rPr lang="ja-JP" altLang="en-US" sz="1600" b="1" dirty="0">
                  <a:latin typeface="Arial Narrow" panose="020B0606020202030204" pitchFamily="34" charset="0"/>
                  <a:ea typeface="游ゴシック" panose="020B0400000000000000" pitchFamily="50" charset="-128"/>
                </a:rPr>
                <a:t>　</a:t>
              </a:r>
              <a:endParaRPr kumimoji="1" lang="ja-JP" altLang="en-US" sz="1600" b="1" dirty="0">
                <a:latin typeface="Arial Narrow" panose="020B0606020202030204" pitchFamily="34" charset="0"/>
                <a:ea typeface="游ゴシック" panose="020B0400000000000000" pitchFamily="50" charset="-128"/>
              </a:endParaRPr>
            </a:p>
          </p:txBody>
        </p:sp>
        <p:sp>
          <p:nvSpPr>
            <p:cNvPr id="70" name="正方形/長方形 69"/>
            <p:cNvSpPr/>
            <p:nvPr/>
          </p:nvSpPr>
          <p:spPr>
            <a:xfrm>
              <a:off x="199061" y="4453614"/>
              <a:ext cx="330199" cy="376690"/>
            </a:xfrm>
            <a:prstGeom prst="rect">
              <a:avLst/>
            </a:prstGeom>
            <a:solidFill>
              <a:srgbClr val="92D050"/>
            </a:solidFill>
            <a:ln>
              <a:solidFill>
                <a:srgbClr val="D0B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コネクタ 71"/>
            <p:cNvCxnSpPr>
              <a:cxnSpLocks/>
            </p:cNvCxnSpPr>
            <p:nvPr/>
          </p:nvCxnSpPr>
          <p:spPr>
            <a:xfrm>
              <a:off x="210366" y="4830304"/>
              <a:ext cx="6646972" cy="1872"/>
            </a:xfrm>
            <a:prstGeom prst="line">
              <a:avLst/>
            </a:prstGeom>
            <a:ln w="952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2" name="テキスト ボックス 21">
            <a:extLst>
              <a:ext uri="{FF2B5EF4-FFF2-40B4-BE49-F238E27FC236}">
                <a16:creationId xmlns:a16="http://schemas.microsoft.com/office/drawing/2014/main" id="{1D850FE0-4C16-48F8-A6B4-4F54884E9515}"/>
              </a:ext>
            </a:extLst>
          </p:cNvPr>
          <p:cNvSpPr txBox="1"/>
          <p:nvPr/>
        </p:nvSpPr>
        <p:spPr>
          <a:xfrm>
            <a:off x="219790" y="1214378"/>
            <a:ext cx="7232503" cy="1323439"/>
          </a:xfrm>
          <a:prstGeom prst="rect">
            <a:avLst/>
          </a:prstGeom>
          <a:noFill/>
        </p:spPr>
        <p:txBody>
          <a:bodyPr wrap="square" rtlCol="0">
            <a:spAutoFit/>
          </a:bodyPr>
          <a:lstStyle/>
          <a:p>
            <a:pPr marL="285750" indent="-285750">
              <a:buFont typeface="Wingdings" panose="05000000000000000000" pitchFamily="2" charset="2"/>
              <a:buChar char="p"/>
            </a:pPr>
            <a:r>
              <a:rPr kumimoji="1" lang="ja-JP" altLang="en-US" sz="1600" dirty="0">
                <a:latin typeface="BIZ UDPゴシック" panose="020B0400000000000000" pitchFamily="50" charset="-128"/>
                <a:ea typeface="BIZ UDPゴシック" panose="020B0400000000000000" pitchFamily="50" charset="-128"/>
              </a:rPr>
              <a:t>赤ちゃんのお世話の仕方や生活リズムがわからない</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p"/>
            </a:pPr>
            <a:r>
              <a:rPr kumimoji="1" lang="ja-JP" altLang="en-US" sz="1600" dirty="0">
                <a:latin typeface="BIZ UDPゴシック" panose="020B0400000000000000" pitchFamily="50" charset="-128"/>
                <a:ea typeface="BIZ UDPゴシック" panose="020B0400000000000000" pitchFamily="50" charset="-128"/>
              </a:rPr>
              <a:t>よく泣くけど授乳量は足りているのか不安</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p"/>
            </a:pPr>
            <a:r>
              <a:rPr lang="ja-JP" altLang="en-US" sz="1600" dirty="0">
                <a:latin typeface="BIZ UDPゴシック" panose="020B0400000000000000" pitchFamily="50" charset="-128"/>
                <a:ea typeface="BIZ UDPゴシック" panose="020B0400000000000000" pitchFamily="50" charset="-128"/>
              </a:rPr>
              <a:t>授乳の時におっぱいが痛くて困っている</a:t>
            </a:r>
            <a:endParaRPr kumimoji="1" lang="en-US" altLang="ja-JP" sz="16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p"/>
            </a:pPr>
            <a:r>
              <a:rPr kumimoji="1" lang="ja-JP" altLang="en-US" sz="1600" dirty="0">
                <a:latin typeface="BIZ UDPゴシック" panose="020B0400000000000000" pitchFamily="50" charset="-128"/>
                <a:ea typeface="BIZ UDPゴシック" panose="020B0400000000000000" pitchFamily="50" charset="-128"/>
              </a:rPr>
              <a:t>産後育児の疲れから体調がよくない・・・・・等</a:t>
            </a:r>
            <a:endParaRPr kumimoji="1"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出産後、育児等の支援が必要な方を対象に、産後ケア事業を実施しています</a:t>
            </a:r>
            <a:r>
              <a:rPr lang="ja-JP" altLang="en-US" sz="1600" b="1" dirty="0">
                <a:latin typeface="HGｺﾞｼｯｸM" panose="020B0609000000000000" pitchFamily="49" charset="-128"/>
                <a:ea typeface="HGｺﾞｼｯｸM" panose="020B0609000000000000" pitchFamily="49" charset="-128"/>
              </a:rPr>
              <a:t>。</a:t>
            </a:r>
            <a:endParaRPr kumimoji="1" lang="en-US" altLang="ja-JP" sz="1600" b="1" dirty="0">
              <a:latin typeface="HGｺﾞｼｯｸM" panose="020B0609000000000000" pitchFamily="49" charset="-128"/>
              <a:ea typeface="HGｺﾞｼｯｸM" panose="020B0609000000000000" pitchFamily="49" charset="-128"/>
            </a:endParaRPr>
          </a:p>
        </p:txBody>
      </p:sp>
      <p:grpSp>
        <p:nvGrpSpPr>
          <p:cNvPr id="9" name="グループ化 8">
            <a:extLst>
              <a:ext uri="{FF2B5EF4-FFF2-40B4-BE49-F238E27FC236}">
                <a16:creationId xmlns:a16="http://schemas.microsoft.com/office/drawing/2014/main" id="{90050419-A214-46AA-B272-FC041A34715B}"/>
              </a:ext>
            </a:extLst>
          </p:cNvPr>
          <p:cNvGrpSpPr/>
          <p:nvPr/>
        </p:nvGrpSpPr>
        <p:grpSpPr>
          <a:xfrm>
            <a:off x="302888" y="2975847"/>
            <a:ext cx="6542991" cy="391023"/>
            <a:chOff x="279288" y="3351724"/>
            <a:chExt cx="6542991" cy="391023"/>
          </a:xfrm>
          <a:solidFill>
            <a:srgbClr val="92D050"/>
          </a:solidFill>
        </p:grpSpPr>
        <p:sp>
          <p:nvSpPr>
            <p:cNvPr id="105" name="正方形/長方形 104">
              <a:extLst>
                <a:ext uri="{FF2B5EF4-FFF2-40B4-BE49-F238E27FC236}">
                  <a16:creationId xmlns:a16="http://schemas.microsoft.com/office/drawing/2014/main" id="{804E99ED-4994-4A7B-9629-C88641778D8A}"/>
                </a:ext>
              </a:extLst>
            </p:cNvPr>
            <p:cNvSpPr/>
            <p:nvPr/>
          </p:nvSpPr>
          <p:spPr>
            <a:xfrm>
              <a:off x="279288" y="3351724"/>
              <a:ext cx="365259" cy="380300"/>
            </a:xfrm>
            <a:prstGeom prst="rect">
              <a:avLst/>
            </a:prstGeom>
            <a:grpFill/>
            <a:ln>
              <a:solidFill>
                <a:srgbClr val="D0B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6" name="直線コネクタ 105">
              <a:extLst>
                <a:ext uri="{FF2B5EF4-FFF2-40B4-BE49-F238E27FC236}">
                  <a16:creationId xmlns:a16="http://schemas.microsoft.com/office/drawing/2014/main" id="{419AA413-AF7C-4F1D-8E15-49F2E9D5A273}"/>
                </a:ext>
              </a:extLst>
            </p:cNvPr>
            <p:cNvCxnSpPr>
              <a:cxnSpLocks/>
            </p:cNvCxnSpPr>
            <p:nvPr/>
          </p:nvCxnSpPr>
          <p:spPr>
            <a:xfrm>
              <a:off x="314348" y="3742747"/>
              <a:ext cx="6507931" cy="0"/>
            </a:xfrm>
            <a:prstGeom prst="line">
              <a:avLst/>
            </a:prstGeom>
            <a:grpFill/>
            <a:ln w="952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09" name="テキスト ボックス 108">
            <a:extLst>
              <a:ext uri="{FF2B5EF4-FFF2-40B4-BE49-F238E27FC236}">
                <a16:creationId xmlns:a16="http://schemas.microsoft.com/office/drawing/2014/main" id="{ADCA559E-C539-4BD6-8551-EB1DB4FF5411}"/>
              </a:ext>
            </a:extLst>
          </p:cNvPr>
          <p:cNvSpPr txBox="1"/>
          <p:nvPr/>
        </p:nvSpPr>
        <p:spPr>
          <a:xfrm>
            <a:off x="760132" y="2993567"/>
            <a:ext cx="5786846" cy="369332"/>
          </a:xfrm>
          <a:prstGeom prst="rect">
            <a:avLst/>
          </a:prstGeom>
          <a:noFill/>
        </p:spPr>
        <p:txBody>
          <a:bodyPr wrap="square" rtlCol="0">
            <a:spAutoFit/>
          </a:bodyPr>
          <a:lstStyle/>
          <a:p>
            <a:r>
              <a:rPr lang="ja-JP" altLang="en-US" b="1" dirty="0">
                <a:latin typeface="BIZ UDPゴシック" panose="020B0400000000000000" pitchFamily="50" charset="-128"/>
                <a:ea typeface="BIZ UDPゴシック" panose="020B0400000000000000" pitchFamily="50" charset="-128"/>
              </a:rPr>
              <a:t>利用できる方</a:t>
            </a:r>
            <a:endParaRPr kumimoji="1" lang="ja-JP" altLang="en-US" b="1" dirty="0">
              <a:latin typeface="BIZ UDPゴシック" panose="020B0400000000000000" pitchFamily="50" charset="-128"/>
              <a:ea typeface="BIZ UDPゴシック" panose="020B0400000000000000" pitchFamily="50" charset="-128"/>
            </a:endParaRPr>
          </a:p>
        </p:txBody>
      </p:sp>
      <p:sp>
        <p:nvSpPr>
          <p:cNvPr id="110" name="テキスト ボックス 109">
            <a:extLst>
              <a:ext uri="{FF2B5EF4-FFF2-40B4-BE49-F238E27FC236}">
                <a16:creationId xmlns:a16="http://schemas.microsoft.com/office/drawing/2014/main" id="{2130232C-C3F1-4C2C-AA27-7BD051E61ED0}"/>
              </a:ext>
            </a:extLst>
          </p:cNvPr>
          <p:cNvSpPr txBox="1"/>
          <p:nvPr/>
        </p:nvSpPr>
        <p:spPr>
          <a:xfrm>
            <a:off x="332624" y="3429517"/>
            <a:ext cx="6549580" cy="523220"/>
          </a:xfrm>
          <a:prstGeom prst="rect">
            <a:avLst/>
          </a:prstGeom>
          <a:noFill/>
        </p:spPr>
        <p:txBody>
          <a:bodyPr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　</a:t>
            </a:r>
            <a:r>
              <a:rPr kumimoji="1" lang="ja-JP" altLang="en-US" sz="1400" b="1" dirty="0">
                <a:latin typeface="BIZ UDゴシック" panose="020B0400000000000000" pitchFamily="49" charset="-128"/>
                <a:ea typeface="BIZ UDゴシック" panose="020B0400000000000000" pitchFamily="49" charset="-128"/>
              </a:rPr>
              <a:t>阿蘇市に住所を有する産後</a:t>
            </a:r>
            <a:r>
              <a:rPr lang="ja-JP" altLang="en-US" sz="1400" b="1" dirty="0">
                <a:latin typeface="BIZ UDゴシック" panose="020B0400000000000000" pitchFamily="49" charset="-128"/>
                <a:ea typeface="BIZ UDゴシック" panose="020B0400000000000000" pitchFamily="49" charset="-128"/>
              </a:rPr>
              <a:t>１年</a:t>
            </a:r>
            <a:r>
              <a:rPr kumimoji="1" lang="ja-JP" altLang="en-US" sz="1400" b="1" dirty="0">
                <a:latin typeface="BIZ UDゴシック" panose="020B0400000000000000" pitchFamily="49" charset="-128"/>
                <a:ea typeface="BIZ UDゴシック" panose="020B0400000000000000" pitchFamily="49" charset="-128"/>
              </a:rPr>
              <a:t>未満の産婦さんと赤ちゃんで、産後ケア事業を必要とされている方</a:t>
            </a:r>
            <a:endParaRPr kumimoji="1" lang="en-US" altLang="ja-JP" sz="1400" b="1" dirty="0">
              <a:latin typeface="BIZ UDゴシック" panose="020B0400000000000000" pitchFamily="49" charset="-128"/>
              <a:ea typeface="BIZ UDゴシック" panose="020B0400000000000000" pitchFamily="49" charset="-128"/>
            </a:endParaRPr>
          </a:p>
        </p:txBody>
      </p:sp>
      <p:sp>
        <p:nvSpPr>
          <p:cNvPr id="111" name="テキスト ボックス 110">
            <a:extLst>
              <a:ext uri="{FF2B5EF4-FFF2-40B4-BE49-F238E27FC236}">
                <a16:creationId xmlns:a16="http://schemas.microsoft.com/office/drawing/2014/main" id="{3AE19E38-ADD4-4415-A149-79941F710637}"/>
              </a:ext>
            </a:extLst>
          </p:cNvPr>
          <p:cNvSpPr txBox="1"/>
          <p:nvPr/>
        </p:nvSpPr>
        <p:spPr>
          <a:xfrm>
            <a:off x="339777" y="9796386"/>
            <a:ext cx="6880118" cy="338554"/>
          </a:xfrm>
          <a:prstGeom prst="rect">
            <a:avLst/>
          </a:prstGeom>
          <a:noFill/>
        </p:spPr>
        <p:txBody>
          <a:bodyPr wrap="square" rtlCol="0" anchor="ctr">
            <a:spAutoFit/>
          </a:bodyPr>
          <a:lstStyle/>
          <a:p>
            <a:r>
              <a:rPr kumimoji="1" lang="ja-JP" altLang="en-US" sz="1600" dirty="0">
                <a:latin typeface="BIZ UDPゴシック" panose="020B0400000000000000" pitchFamily="50" charset="-128"/>
                <a:ea typeface="BIZ UDPゴシック" panose="020B0400000000000000" pitchFamily="50" charset="-128"/>
              </a:rPr>
              <a:t>利用には、事前のお申し込みが必要です。</a:t>
            </a:r>
            <a:r>
              <a:rPr lang="ja-JP" altLang="en-US" sz="1600" dirty="0">
                <a:latin typeface="BIZ UDPゴシック" panose="020B0400000000000000" pitchFamily="50" charset="-128"/>
                <a:ea typeface="BIZ UDPゴシック" panose="020B0400000000000000" pitchFamily="50" charset="-128"/>
              </a:rPr>
              <a:t>ご不明の点はお尋ねください</a:t>
            </a:r>
            <a:r>
              <a:rPr lang="ja-JP" altLang="en-US" sz="1600" dirty="0">
                <a:latin typeface="HGｺﾞｼｯｸM" panose="020B0609000000000000" pitchFamily="49" charset="-128"/>
                <a:ea typeface="HGｺﾞｼｯｸM" panose="020B0609000000000000" pitchFamily="49" charset="-128"/>
              </a:rPr>
              <a:t>。</a:t>
            </a:r>
            <a:endParaRPr kumimoji="1" lang="en-US" altLang="ja-JP" sz="1600" dirty="0">
              <a:latin typeface="HGｺﾞｼｯｸM" panose="020B0609000000000000" pitchFamily="49" charset="-128"/>
              <a:ea typeface="HGｺﾞｼｯｸM" panose="020B0609000000000000" pitchFamily="49" charset="-128"/>
            </a:endParaRPr>
          </a:p>
        </p:txBody>
      </p:sp>
      <p:pic>
        <p:nvPicPr>
          <p:cNvPr id="36" name="図 35">
            <a:extLst>
              <a:ext uri="{FF2B5EF4-FFF2-40B4-BE49-F238E27FC236}">
                <a16:creationId xmlns:a16="http://schemas.microsoft.com/office/drawing/2014/main" id="{C03C7808-9E43-4E1B-9456-57D343B7D050}"/>
              </a:ext>
            </a:extLst>
          </p:cNvPr>
          <p:cNvPicPr>
            <a:picLocks noChangeAspect="1"/>
          </p:cNvPicPr>
          <p:nvPr/>
        </p:nvPicPr>
        <p:blipFill>
          <a:blip r:embed="rId3"/>
          <a:stretch>
            <a:fillRect/>
          </a:stretch>
        </p:blipFill>
        <p:spPr>
          <a:xfrm>
            <a:off x="4021017" y="3902940"/>
            <a:ext cx="838310" cy="550655"/>
          </a:xfrm>
          <a:prstGeom prst="rect">
            <a:avLst/>
          </a:prstGeom>
        </p:spPr>
      </p:pic>
      <p:pic>
        <p:nvPicPr>
          <p:cNvPr id="37" name="図 36">
            <a:extLst>
              <a:ext uri="{FF2B5EF4-FFF2-40B4-BE49-F238E27FC236}">
                <a16:creationId xmlns:a16="http://schemas.microsoft.com/office/drawing/2014/main" id="{8F189AEC-2636-4AFB-A10F-49A736459F01}"/>
              </a:ext>
            </a:extLst>
          </p:cNvPr>
          <p:cNvPicPr>
            <a:picLocks noChangeAspect="1"/>
          </p:cNvPicPr>
          <p:nvPr/>
        </p:nvPicPr>
        <p:blipFill>
          <a:blip r:embed="rId4"/>
          <a:stretch>
            <a:fillRect/>
          </a:stretch>
        </p:blipFill>
        <p:spPr>
          <a:xfrm>
            <a:off x="2441890" y="2763485"/>
            <a:ext cx="850742" cy="626624"/>
          </a:xfrm>
          <a:prstGeom prst="rect">
            <a:avLst/>
          </a:prstGeom>
        </p:spPr>
      </p:pic>
      <p:pic>
        <p:nvPicPr>
          <p:cNvPr id="38" name="図 37">
            <a:extLst>
              <a:ext uri="{FF2B5EF4-FFF2-40B4-BE49-F238E27FC236}">
                <a16:creationId xmlns:a16="http://schemas.microsoft.com/office/drawing/2014/main" id="{A655E412-17BF-4706-A86B-1B93C95276AF}"/>
              </a:ext>
            </a:extLst>
          </p:cNvPr>
          <p:cNvPicPr>
            <a:picLocks noChangeAspect="1"/>
          </p:cNvPicPr>
          <p:nvPr/>
        </p:nvPicPr>
        <p:blipFill>
          <a:blip r:embed="rId5"/>
          <a:stretch>
            <a:fillRect/>
          </a:stretch>
        </p:blipFill>
        <p:spPr>
          <a:xfrm>
            <a:off x="5873925" y="1108154"/>
            <a:ext cx="1432885" cy="1047662"/>
          </a:xfrm>
          <a:prstGeom prst="rect">
            <a:avLst/>
          </a:prstGeom>
        </p:spPr>
      </p:pic>
      <p:sp>
        <p:nvSpPr>
          <p:cNvPr id="122" name="テキスト ボックス 121">
            <a:extLst>
              <a:ext uri="{FF2B5EF4-FFF2-40B4-BE49-F238E27FC236}">
                <a16:creationId xmlns:a16="http://schemas.microsoft.com/office/drawing/2014/main" id="{A0D4A11D-DFAF-4E72-8E38-FA02D2B032E5}"/>
              </a:ext>
            </a:extLst>
          </p:cNvPr>
          <p:cNvSpPr txBox="1"/>
          <p:nvPr/>
        </p:nvSpPr>
        <p:spPr>
          <a:xfrm>
            <a:off x="339778" y="9104821"/>
            <a:ext cx="6880117" cy="523220"/>
          </a:xfrm>
          <a:prstGeom prst="rect">
            <a:avLst/>
          </a:prstGeom>
          <a:noFill/>
        </p:spPr>
        <p:txBody>
          <a:bodyPr wrap="square" rtlCol="0">
            <a:sp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所得や家族構成により、利用料金の減免があります。詳しくはお尋ねください。</a:t>
            </a:r>
          </a:p>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オムツ代・ミルク代・食事代などについては実費負担となります。</a:t>
            </a:r>
            <a:endParaRPr lang="en-US" altLang="ja-JP" sz="1400" dirty="0">
              <a:latin typeface="BIZ UDPゴシック" panose="020B0400000000000000" pitchFamily="50" charset="-128"/>
              <a:ea typeface="BIZ UDPゴシック" panose="020B0400000000000000" pitchFamily="50" charset="-128"/>
            </a:endParaRPr>
          </a:p>
        </p:txBody>
      </p:sp>
      <p:pic>
        <p:nvPicPr>
          <p:cNvPr id="52" name="図 51">
            <a:extLst>
              <a:ext uri="{FF2B5EF4-FFF2-40B4-BE49-F238E27FC236}">
                <a16:creationId xmlns:a16="http://schemas.microsoft.com/office/drawing/2014/main" id="{96020F8C-CBF9-407E-926A-6DC62E5FCD51}"/>
              </a:ext>
            </a:extLst>
          </p:cNvPr>
          <p:cNvPicPr>
            <a:picLocks noChangeAspect="1"/>
          </p:cNvPicPr>
          <p:nvPr/>
        </p:nvPicPr>
        <p:blipFill>
          <a:blip r:embed="rId6"/>
          <a:stretch>
            <a:fillRect/>
          </a:stretch>
        </p:blipFill>
        <p:spPr>
          <a:xfrm>
            <a:off x="6177628" y="4879582"/>
            <a:ext cx="969062" cy="823703"/>
          </a:xfrm>
          <a:prstGeom prst="ellipse">
            <a:avLst/>
          </a:prstGeom>
          <a:ln>
            <a:noFill/>
          </a:ln>
          <a:effectLst>
            <a:softEdge rad="112500"/>
          </a:effectLst>
        </p:spPr>
      </p:pic>
      <p:sp>
        <p:nvSpPr>
          <p:cNvPr id="2" name="テキスト ボックス 1">
            <a:extLst>
              <a:ext uri="{FF2B5EF4-FFF2-40B4-BE49-F238E27FC236}">
                <a16:creationId xmlns:a16="http://schemas.microsoft.com/office/drawing/2014/main" id="{1E5E574A-DA23-456E-8A5F-F42B599CD99A}"/>
              </a:ext>
            </a:extLst>
          </p:cNvPr>
          <p:cNvSpPr txBox="1"/>
          <p:nvPr/>
        </p:nvSpPr>
        <p:spPr>
          <a:xfrm>
            <a:off x="6321310" y="138552"/>
            <a:ext cx="1101812" cy="276999"/>
          </a:xfrm>
          <a:prstGeom prst="rect">
            <a:avLst/>
          </a:prstGeom>
          <a:noFill/>
        </p:spPr>
        <p:txBody>
          <a:bodyPr wrap="square" rtlCol="0">
            <a:spAutoFit/>
          </a:bodyPr>
          <a:lstStyle/>
          <a:p>
            <a:r>
              <a:rPr kumimoji="1" lang="en-US" altLang="ja-JP" sz="1200" dirty="0"/>
              <a:t>2025</a:t>
            </a:r>
            <a:r>
              <a:rPr kumimoji="1" lang="ja-JP" altLang="en-US" sz="1200" dirty="0"/>
              <a:t>年</a:t>
            </a:r>
            <a:r>
              <a:rPr kumimoji="1" lang="en-US" altLang="ja-JP" sz="1200" dirty="0"/>
              <a:t>4</a:t>
            </a:r>
            <a:r>
              <a:rPr kumimoji="1" lang="ja-JP" altLang="en-US" sz="1200" dirty="0"/>
              <a:t>月～</a:t>
            </a:r>
          </a:p>
        </p:txBody>
      </p:sp>
      <p:sp>
        <p:nvSpPr>
          <p:cNvPr id="64" name="テキスト ボックス 63">
            <a:extLst>
              <a:ext uri="{FF2B5EF4-FFF2-40B4-BE49-F238E27FC236}">
                <a16:creationId xmlns:a16="http://schemas.microsoft.com/office/drawing/2014/main" id="{F58FF769-F82F-4267-8438-D0A3735BBE4B}"/>
              </a:ext>
            </a:extLst>
          </p:cNvPr>
          <p:cNvSpPr txBox="1"/>
          <p:nvPr/>
        </p:nvSpPr>
        <p:spPr>
          <a:xfrm>
            <a:off x="262745" y="4907221"/>
            <a:ext cx="5345347" cy="307777"/>
          </a:xfrm>
          <a:prstGeom prst="rect">
            <a:avLst/>
          </a:prstGeom>
          <a:noFill/>
        </p:spPr>
        <p:txBody>
          <a:bodyPr wrap="square" rtlCol="0">
            <a:spAutoFit/>
          </a:bodyPr>
          <a:lstStyle/>
          <a:p>
            <a:r>
              <a:rPr kumimoji="1" lang="ja-JP" altLang="en-US" sz="1400" dirty="0">
                <a:latin typeface="HGｺﾞｼｯｸM" panose="020B0609000000000000" pitchFamily="49" charset="-128"/>
                <a:ea typeface="HGｺﾞｼｯｸM" panose="020B0609000000000000" pitchFamily="49" charset="-128"/>
              </a:rPr>
              <a:t>　　</a:t>
            </a:r>
            <a:r>
              <a:rPr kumimoji="1" lang="ja-JP" altLang="en-US" sz="1400" dirty="0">
                <a:latin typeface="BIZ UDPゴシック" panose="020B0400000000000000" pitchFamily="50" charset="-128"/>
                <a:ea typeface="BIZ UDPゴシック" panose="020B0400000000000000" pitchFamily="50" charset="-128"/>
              </a:rPr>
              <a:t>●お母さんの身体的ケア（乳房ケア含む）・心理的ケア</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71" name="テキスト ボックス 70">
            <a:extLst>
              <a:ext uri="{FF2B5EF4-FFF2-40B4-BE49-F238E27FC236}">
                <a16:creationId xmlns:a16="http://schemas.microsoft.com/office/drawing/2014/main" id="{31ACE405-0D4F-4637-B6A4-7020AAB6E8F5}"/>
              </a:ext>
            </a:extLst>
          </p:cNvPr>
          <p:cNvSpPr txBox="1"/>
          <p:nvPr/>
        </p:nvSpPr>
        <p:spPr>
          <a:xfrm>
            <a:off x="240840" y="5199825"/>
            <a:ext cx="5345347" cy="307777"/>
          </a:xfrm>
          <a:prstGeom prst="rect">
            <a:avLst/>
          </a:prstGeom>
          <a:no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授乳・沐浴など育児に関する指導など必要な支援</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398757A6-1CFC-4532-94D2-F85E38BD6AEB}"/>
              </a:ext>
            </a:extLst>
          </p:cNvPr>
          <p:cNvSpPr txBox="1"/>
          <p:nvPr/>
        </p:nvSpPr>
        <p:spPr>
          <a:xfrm>
            <a:off x="435167" y="4593761"/>
            <a:ext cx="6301263" cy="338554"/>
          </a:xfrm>
          <a:prstGeom prst="rect">
            <a:avLst/>
          </a:prstGeom>
          <a:noFill/>
        </p:spPr>
        <p:txBody>
          <a:bodyPr wrap="square" rtlCol="0">
            <a:spAutoFit/>
          </a:bodyPr>
          <a:lstStyle/>
          <a:p>
            <a:r>
              <a:rPr kumimoji="1" lang="ja-JP" altLang="en-US" sz="1600" b="1" dirty="0">
                <a:latin typeface="Arial Narrow" panose="020B0606020202030204" pitchFamily="34" charset="0"/>
                <a:ea typeface="游ゴシック" panose="020B0400000000000000" pitchFamily="50" charset="-128"/>
              </a:rPr>
              <a:t>３種類のケアがあり、ご希望に沿ったケアを助産師等が行います。</a:t>
            </a:r>
          </a:p>
        </p:txBody>
      </p:sp>
      <p:sp>
        <p:nvSpPr>
          <p:cNvPr id="11" name="楕円 10">
            <a:extLst>
              <a:ext uri="{FF2B5EF4-FFF2-40B4-BE49-F238E27FC236}">
                <a16:creationId xmlns:a16="http://schemas.microsoft.com/office/drawing/2014/main" id="{12BF7579-479D-4599-98AA-D7616AED3AD1}"/>
              </a:ext>
            </a:extLst>
          </p:cNvPr>
          <p:cNvSpPr/>
          <p:nvPr/>
        </p:nvSpPr>
        <p:spPr bwMode="auto">
          <a:xfrm>
            <a:off x="528197" y="5546259"/>
            <a:ext cx="2062608" cy="643428"/>
          </a:xfrm>
          <a:prstGeom prst="ellipse">
            <a:avLst/>
          </a:prstGeom>
          <a:solidFill>
            <a:srgbClr val="FFCCFF"/>
          </a:solidFill>
          <a:ln>
            <a:solidFill>
              <a:srgbClr val="C91730"/>
            </a:solidFill>
          </a:ln>
          <a:extLst/>
        </p:spPr>
        <p:txBody>
          <a:bodyPr vert="horz" wrap="square" lIns="91440" tIns="45720" rIns="91440" bIns="45720" numCol="1" rtlCol="0" anchor="t" anchorCtr="0" compatLnSpc="1">
            <a:prstTxWarp prst="textNoShape">
              <a:avLst/>
            </a:prstTxWarp>
          </a:bodyPr>
          <a:lstStyle/>
          <a:p>
            <a:pPr algn="l"/>
            <a:r>
              <a:rPr kumimoji="1" lang="ja-JP" altLang="en-US" sz="2400" b="1" dirty="0">
                <a:solidFill>
                  <a:srgbClr val="FF0000"/>
                </a:solidFill>
                <a:latin typeface="+mj-ea"/>
                <a:ea typeface="+mj-ea"/>
              </a:rPr>
              <a:t>　</a:t>
            </a:r>
            <a:r>
              <a:rPr kumimoji="1" lang="ja-JP" altLang="en-US" sz="2400" b="1" dirty="0">
                <a:solidFill>
                  <a:srgbClr val="C91730"/>
                </a:solidFill>
                <a:latin typeface="+mj-ea"/>
                <a:ea typeface="+mj-ea"/>
              </a:rPr>
              <a:t>訪問型</a:t>
            </a:r>
          </a:p>
        </p:txBody>
      </p:sp>
      <p:sp>
        <p:nvSpPr>
          <p:cNvPr id="80" name="楕円 79">
            <a:extLst>
              <a:ext uri="{FF2B5EF4-FFF2-40B4-BE49-F238E27FC236}">
                <a16:creationId xmlns:a16="http://schemas.microsoft.com/office/drawing/2014/main" id="{C34DA928-FC18-44FC-AE54-CD45E3200C3C}"/>
              </a:ext>
            </a:extLst>
          </p:cNvPr>
          <p:cNvSpPr/>
          <p:nvPr/>
        </p:nvSpPr>
        <p:spPr bwMode="auto">
          <a:xfrm>
            <a:off x="2744495" y="5545688"/>
            <a:ext cx="2025862" cy="643428"/>
          </a:xfrm>
          <a:prstGeom prst="ellipse">
            <a:avLst/>
          </a:prstGeom>
          <a:solidFill>
            <a:schemeClr val="accent4">
              <a:lumMod val="20000"/>
              <a:lumOff val="80000"/>
            </a:schemeClr>
          </a:solidFill>
          <a:ln>
            <a:solidFill>
              <a:srgbClr val="C91730"/>
            </a:solidFill>
          </a:ln>
          <a:extLst/>
        </p:spPr>
        <p:txBody>
          <a:bodyPr vert="horz" wrap="square" lIns="91440" tIns="45720" rIns="91440" bIns="45720" numCol="1" rtlCol="0" anchor="t" anchorCtr="0" compatLnSpc="1">
            <a:prstTxWarp prst="textNoShape">
              <a:avLst/>
            </a:prstTxWarp>
          </a:bodyPr>
          <a:lstStyle/>
          <a:p>
            <a:pPr algn="l"/>
            <a:r>
              <a:rPr lang="ja-JP" altLang="en-US" sz="2400" b="1" dirty="0">
                <a:solidFill>
                  <a:srgbClr val="FF0000"/>
                </a:solidFill>
                <a:latin typeface="+mj-ea"/>
                <a:ea typeface="+mj-ea"/>
              </a:rPr>
              <a:t>　</a:t>
            </a:r>
            <a:r>
              <a:rPr lang="ja-JP" altLang="en-US" sz="2400" b="1" dirty="0">
                <a:solidFill>
                  <a:srgbClr val="C91730"/>
                </a:solidFill>
                <a:latin typeface="+mj-ea"/>
                <a:ea typeface="+mj-ea"/>
              </a:rPr>
              <a:t>通所</a:t>
            </a:r>
            <a:r>
              <a:rPr kumimoji="1" lang="ja-JP" altLang="en-US" sz="2400" b="1" dirty="0">
                <a:solidFill>
                  <a:srgbClr val="C91730"/>
                </a:solidFill>
                <a:latin typeface="+mj-ea"/>
                <a:ea typeface="+mj-ea"/>
              </a:rPr>
              <a:t>型</a:t>
            </a:r>
          </a:p>
        </p:txBody>
      </p:sp>
      <p:sp>
        <p:nvSpPr>
          <p:cNvPr id="81" name="楕円 80">
            <a:extLst>
              <a:ext uri="{FF2B5EF4-FFF2-40B4-BE49-F238E27FC236}">
                <a16:creationId xmlns:a16="http://schemas.microsoft.com/office/drawing/2014/main" id="{5BF0CD75-0286-4104-A3A9-79AB4606F545}"/>
              </a:ext>
            </a:extLst>
          </p:cNvPr>
          <p:cNvSpPr/>
          <p:nvPr/>
        </p:nvSpPr>
        <p:spPr bwMode="auto">
          <a:xfrm>
            <a:off x="4899234" y="5528483"/>
            <a:ext cx="2198668" cy="643428"/>
          </a:xfrm>
          <a:prstGeom prst="ellipse">
            <a:avLst/>
          </a:prstGeom>
          <a:solidFill>
            <a:schemeClr val="accent1">
              <a:lumMod val="20000"/>
              <a:lumOff val="80000"/>
            </a:schemeClr>
          </a:solidFill>
          <a:ln>
            <a:solidFill>
              <a:srgbClr val="C91730"/>
            </a:solidFill>
          </a:ln>
          <a:extLst/>
        </p:spPr>
        <p:txBody>
          <a:bodyPr vert="horz" wrap="square" lIns="91440" tIns="45720" rIns="91440" bIns="45720" numCol="1" rtlCol="0" anchor="t" anchorCtr="0" compatLnSpc="1">
            <a:prstTxWarp prst="textNoShape">
              <a:avLst/>
            </a:prstTxWarp>
          </a:bodyPr>
          <a:lstStyle/>
          <a:p>
            <a:pPr algn="l"/>
            <a:r>
              <a:rPr kumimoji="1" lang="ja-JP" altLang="en-US" sz="2400" b="1" dirty="0">
                <a:solidFill>
                  <a:srgbClr val="FF0000"/>
                </a:solidFill>
                <a:latin typeface="+mj-ea"/>
                <a:ea typeface="+mj-ea"/>
              </a:rPr>
              <a:t>　宿泊型</a:t>
            </a:r>
          </a:p>
        </p:txBody>
      </p:sp>
      <p:sp>
        <p:nvSpPr>
          <p:cNvPr id="84" name="テキスト ボックス 83">
            <a:extLst>
              <a:ext uri="{FF2B5EF4-FFF2-40B4-BE49-F238E27FC236}">
                <a16:creationId xmlns:a16="http://schemas.microsoft.com/office/drawing/2014/main" id="{59CB074C-0402-4534-80CC-C780A08D92BC}"/>
              </a:ext>
            </a:extLst>
          </p:cNvPr>
          <p:cNvSpPr txBox="1"/>
          <p:nvPr/>
        </p:nvSpPr>
        <p:spPr>
          <a:xfrm>
            <a:off x="687502" y="6220877"/>
            <a:ext cx="1903709" cy="338554"/>
          </a:xfrm>
          <a:prstGeom prst="rect">
            <a:avLst/>
          </a:prstGeom>
          <a:noFill/>
        </p:spPr>
        <p:txBody>
          <a:bodyPr wrap="square" rtlCol="0">
            <a:spAutoFit/>
          </a:bodyPr>
          <a:lstStyle/>
          <a:p>
            <a:r>
              <a:rPr lang="ja-JP" altLang="en-US" sz="1600" b="1" dirty="0">
                <a:solidFill>
                  <a:srgbClr val="C91730"/>
                </a:solidFill>
                <a:latin typeface="BIZ UDゴシック" panose="020B0400000000000000" pitchFamily="49" charset="-128"/>
                <a:ea typeface="BIZ UDゴシック" panose="020B0400000000000000" pitchFamily="49" charset="-128"/>
              </a:rPr>
              <a:t>ご自宅で訪問ケア</a:t>
            </a:r>
            <a:r>
              <a:rPr lang="ja-JP" altLang="en-US" sz="1600" b="1" dirty="0">
                <a:latin typeface="Arial Narrow" panose="020B0606020202030204" pitchFamily="34" charset="0"/>
                <a:ea typeface="游ゴシック" panose="020B0400000000000000" pitchFamily="50" charset="-128"/>
              </a:rPr>
              <a:t>　</a:t>
            </a:r>
            <a:endParaRPr kumimoji="1" lang="ja-JP" altLang="en-US" sz="1600" b="1" dirty="0">
              <a:latin typeface="Arial Narrow" panose="020B0606020202030204" pitchFamily="34" charset="0"/>
              <a:ea typeface="游ゴシック" panose="020B0400000000000000" pitchFamily="50" charset="-128"/>
            </a:endParaRPr>
          </a:p>
        </p:txBody>
      </p:sp>
      <p:sp>
        <p:nvSpPr>
          <p:cNvPr id="88" name="テキスト ボックス 87">
            <a:extLst>
              <a:ext uri="{FF2B5EF4-FFF2-40B4-BE49-F238E27FC236}">
                <a16:creationId xmlns:a16="http://schemas.microsoft.com/office/drawing/2014/main" id="{65E77964-2719-46A6-B0B6-A5E075F43D83}"/>
              </a:ext>
            </a:extLst>
          </p:cNvPr>
          <p:cNvSpPr txBox="1"/>
          <p:nvPr/>
        </p:nvSpPr>
        <p:spPr>
          <a:xfrm>
            <a:off x="2836347" y="6197058"/>
            <a:ext cx="1903709" cy="338554"/>
          </a:xfrm>
          <a:prstGeom prst="rect">
            <a:avLst/>
          </a:prstGeom>
          <a:noFill/>
        </p:spPr>
        <p:txBody>
          <a:bodyPr wrap="square" rtlCol="0">
            <a:spAutoFit/>
          </a:bodyPr>
          <a:lstStyle/>
          <a:p>
            <a:r>
              <a:rPr lang="ja-JP" altLang="en-US" sz="1600" b="1" dirty="0">
                <a:solidFill>
                  <a:srgbClr val="C91730"/>
                </a:solidFill>
                <a:latin typeface="BIZ UDゴシック" panose="020B0400000000000000" pitchFamily="49" charset="-128"/>
                <a:ea typeface="BIZ UDゴシック" panose="020B0400000000000000" pitchFamily="49" charset="-128"/>
              </a:rPr>
              <a:t>産科施設でのケア</a:t>
            </a:r>
            <a:r>
              <a:rPr lang="ja-JP" altLang="en-US" sz="1600" b="1" dirty="0">
                <a:latin typeface="Arial Narrow" panose="020B0606020202030204" pitchFamily="34" charset="0"/>
                <a:ea typeface="游ゴシック" panose="020B0400000000000000" pitchFamily="50" charset="-128"/>
              </a:rPr>
              <a:t>　</a:t>
            </a:r>
            <a:endParaRPr kumimoji="1" lang="ja-JP" altLang="en-US" sz="1600" b="1" dirty="0">
              <a:latin typeface="Arial Narrow" panose="020B0606020202030204" pitchFamily="34" charset="0"/>
              <a:ea typeface="游ゴシック" panose="020B0400000000000000" pitchFamily="50" charset="-128"/>
            </a:endParaRPr>
          </a:p>
        </p:txBody>
      </p:sp>
      <p:sp>
        <p:nvSpPr>
          <p:cNvPr id="92" name="テキスト ボックス 91">
            <a:extLst>
              <a:ext uri="{FF2B5EF4-FFF2-40B4-BE49-F238E27FC236}">
                <a16:creationId xmlns:a16="http://schemas.microsoft.com/office/drawing/2014/main" id="{9104AAA3-7A5C-4DE4-B2C7-79F61761401C}"/>
              </a:ext>
            </a:extLst>
          </p:cNvPr>
          <p:cNvSpPr txBox="1"/>
          <p:nvPr/>
        </p:nvSpPr>
        <p:spPr>
          <a:xfrm>
            <a:off x="5003638" y="6231422"/>
            <a:ext cx="2025861" cy="338554"/>
          </a:xfrm>
          <a:prstGeom prst="rect">
            <a:avLst/>
          </a:prstGeom>
          <a:noFill/>
        </p:spPr>
        <p:txBody>
          <a:bodyPr wrap="square" rtlCol="0">
            <a:spAutoFit/>
          </a:bodyPr>
          <a:lstStyle/>
          <a:p>
            <a:r>
              <a:rPr lang="ja-JP" altLang="en-US" sz="1600" b="1" dirty="0">
                <a:solidFill>
                  <a:srgbClr val="C91730"/>
                </a:solidFill>
                <a:latin typeface="BIZ UDゴシック" panose="020B0400000000000000" pitchFamily="49" charset="-128"/>
                <a:ea typeface="BIZ UDゴシック" panose="020B0400000000000000" pitchFamily="49" charset="-128"/>
              </a:rPr>
              <a:t>産科施設お泊りケア</a:t>
            </a:r>
            <a:r>
              <a:rPr lang="ja-JP" altLang="en-US" sz="1600" b="1" dirty="0">
                <a:latin typeface="Arial Narrow" panose="020B0606020202030204" pitchFamily="34" charset="0"/>
                <a:ea typeface="游ゴシック" panose="020B0400000000000000" pitchFamily="50" charset="-128"/>
              </a:rPr>
              <a:t>　</a:t>
            </a:r>
            <a:endParaRPr kumimoji="1" lang="ja-JP" altLang="en-US" sz="1600" b="1" dirty="0">
              <a:latin typeface="Arial Narrow" panose="020B0606020202030204" pitchFamily="34" charset="0"/>
              <a:ea typeface="游ゴシック" panose="020B0400000000000000" pitchFamily="50" charset="-128"/>
            </a:endParaRPr>
          </a:p>
        </p:txBody>
      </p:sp>
      <p:sp>
        <p:nvSpPr>
          <p:cNvPr id="93" name="テキスト ボックス 92">
            <a:extLst>
              <a:ext uri="{FF2B5EF4-FFF2-40B4-BE49-F238E27FC236}">
                <a16:creationId xmlns:a16="http://schemas.microsoft.com/office/drawing/2014/main" id="{575A3C6E-89B6-41CF-AF0B-7B93BA3029FA}"/>
              </a:ext>
            </a:extLst>
          </p:cNvPr>
          <p:cNvSpPr txBox="1"/>
          <p:nvPr/>
        </p:nvSpPr>
        <p:spPr>
          <a:xfrm>
            <a:off x="612444" y="6538399"/>
            <a:ext cx="1992837" cy="523220"/>
          </a:xfrm>
          <a:prstGeom prst="rect">
            <a:avLst/>
          </a:prstGeom>
          <a:noFill/>
        </p:spPr>
        <p:txBody>
          <a:bodyPr wrap="square" rtlCol="0">
            <a:spAutoFit/>
          </a:bodyPr>
          <a:lstStyle/>
          <a:p>
            <a:r>
              <a:rPr kumimoji="1" lang="ja-JP" altLang="en-US" sz="1400" dirty="0">
                <a:latin typeface="HGｺﾞｼｯｸM" panose="020B0609000000000000" pitchFamily="49" charset="-128"/>
                <a:ea typeface="HGｺﾞｼｯｸM" panose="020B0609000000000000" pitchFamily="49" charset="-128"/>
              </a:rPr>
              <a:t>自宅でゆっくりケアを受けたい方にお勧め</a:t>
            </a:r>
            <a:endParaRPr kumimoji="1" lang="en-US" altLang="ja-JP" sz="1400" dirty="0">
              <a:latin typeface="HGｺﾞｼｯｸM" panose="020B0609000000000000" pitchFamily="49" charset="-128"/>
              <a:ea typeface="HGｺﾞｼｯｸM" panose="020B0609000000000000" pitchFamily="49" charset="-128"/>
            </a:endParaRPr>
          </a:p>
        </p:txBody>
      </p:sp>
      <p:sp>
        <p:nvSpPr>
          <p:cNvPr id="94" name="テキスト ボックス 93">
            <a:extLst>
              <a:ext uri="{FF2B5EF4-FFF2-40B4-BE49-F238E27FC236}">
                <a16:creationId xmlns:a16="http://schemas.microsoft.com/office/drawing/2014/main" id="{1E6F9930-241B-4EB8-9D6B-37B8FD143D71}"/>
              </a:ext>
            </a:extLst>
          </p:cNvPr>
          <p:cNvSpPr txBox="1"/>
          <p:nvPr/>
        </p:nvSpPr>
        <p:spPr>
          <a:xfrm>
            <a:off x="2836347" y="6502324"/>
            <a:ext cx="1850098" cy="523220"/>
          </a:xfrm>
          <a:prstGeom prst="rect">
            <a:avLst/>
          </a:prstGeom>
          <a:noFill/>
        </p:spPr>
        <p:txBody>
          <a:bodyPr wrap="square" rtlCol="0">
            <a:spAutoFit/>
          </a:bodyPr>
          <a:lstStyle/>
          <a:p>
            <a:r>
              <a:rPr kumimoji="1" lang="ja-JP" altLang="en-US" sz="1400" dirty="0">
                <a:latin typeface="HGｺﾞｼｯｸM" panose="020B0609000000000000" pitchFamily="49" charset="-128"/>
                <a:ea typeface="HGｺﾞｼｯｸM" panose="020B0609000000000000" pitchFamily="49" charset="-128"/>
              </a:rPr>
              <a:t>自宅以外でケアを受けたい方にお勧め</a:t>
            </a:r>
            <a:endParaRPr kumimoji="1" lang="en-US" altLang="ja-JP" sz="1400" dirty="0">
              <a:latin typeface="HGｺﾞｼｯｸM" panose="020B0609000000000000" pitchFamily="49" charset="-128"/>
              <a:ea typeface="HGｺﾞｼｯｸM" panose="020B0609000000000000" pitchFamily="49" charset="-128"/>
            </a:endParaRPr>
          </a:p>
        </p:txBody>
      </p:sp>
      <p:sp>
        <p:nvSpPr>
          <p:cNvPr id="95" name="テキスト ボックス 94">
            <a:extLst>
              <a:ext uri="{FF2B5EF4-FFF2-40B4-BE49-F238E27FC236}">
                <a16:creationId xmlns:a16="http://schemas.microsoft.com/office/drawing/2014/main" id="{CB89CB9F-1AE4-49E5-8D7D-2B0A19588ED4}"/>
              </a:ext>
            </a:extLst>
          </p:cNvPr>
          <p:cNvSpPr txBox="1"/>
          <p:nvPr/>
        </p:nvSpPr>
        <p:spPr>
          <a:xfrm>
            <a:off x="5083589" y="6502324"/>
            <a:ext cx="1863641" cy="738664"/>
          </a:xfrm>
          <a:prstGeom prst="rect">
            <a:avLst/>
          </a:prstGeom>
          <a:noFill/>
        </p:spPr>
        <p:txBody>
          <a:bodyPr wrap="square" rtlCol="0">
            <a:spAutoFit/>
          </a:bodyPr>
          <a:lstStyle/>
          <a:p>
            <a:r>
              <a:rPr kumimoji="1" lang="ja-JP" altLang="en-US" sz="1400" dirty="0">
                <a:latin typeface="HGｺﾞｼｯｸM" panose="020B0609000000000000" pitchFamily="49" charset="-128"/>
                <a:ea typeface="HGｺﾞｼｯｸM" panose="020B0609000000000000" pitchFamily="49" charset="-128"/>
              </a:rPr>
              <a:t>体調不良で長めに休息をとりたい方等にお勧め</a:t>
            </a:r>
            <a:endParaRPr kumimoji="1" lang="en-US" altLang="ja-JP" sz="1400" dirty="0">
              <a:latin typeface="HGｺﾞｼｯｸM" panose="020B0609000000000000" pitchFamily="49" charset="-128"/>
              <a:ea typeface="HGｺﾞｼｯｸM" panose="020B0609000000000000" pitchFamily="49" charset="-128"/>
            </a:endParaRPr>
          </a:p>
        </p:txBody>
      </p:sp>
      <p:sp>
        <p:nvSpPr>
          <p:cNvPr id="96" name="Freeform 15">
            <a:extLst>
              <a:ext uri="{FF2B5EF4-FFF2-40B4-BE49-F238E27FC236}">
                <a16:creationId xmlns:a16="http://schemas.microsoft.com/office/drawing/2014/main" id="{2B29EB68-21B5-4542-8DFC-DB5DB349DC21}"/>
              </a:ext>
            </a:extLst>
          </p:cNvPr>
          <p:cNvSpPr>
            <a:spLocks/>
          </p:cNvSpPr>
          <p:nvPr/>
        </p:nvSpPr>
        <p:spPr bwMode="auto">
          <a:xfrm>
            <a:off x="503157" y="7123426"/>
            <a:ext cx="4211347" cy="1843864"/>
          </a:xfrm>
          <a:custGeom>
            <a:avLst/>
            <a:gdLst>
              <a:gd name="T0" fmla="*/ 1410 w 1410"/>
              <a:gd name="T1" fmla="*/ 1646 h 1720"/>
              <a:gd name="T2" fmla="*/ 1410 w 1410"/>
              <a:gd name="T3" fmla="*/ 1646 h 1720"/>
              <a:gd name="T4" fmla="*/ 1408 w 1410"/>
              <a:gd name="T5" fmla="*/ 1660 h 1720"/>
              <a:gd name="T6" fmla="*/ 1404 w 1410"/>
              <a:gd name="T7" fmla="*/ 1674 h 1720"/>
              <a:gd name="T8" fmla="*/ 1398 w 1410"/>
              <a:gd name="T9" fmla="*/ 1688 h 1720"/>
              <a:gd name="T10" fmla="*/ 1388 w 1410"/>
              <a:gd name="T11" fmla="*/ 1698 h 1720"/>
              <a:gd name="T12" fmla="*/ 1378 w 1410"/>
              <a:gd name="T13" fmla="*/ 1708 h 1720"/>
              <a:gd name="T14" fmla="*/ 1364 w 1410"/>
              <a:gd name="T15" fmla="*/ 1714 h 1720"/>
              <a:gd name="T16" fmla="*/ 1350 w 1410"/>
              <a:gd name="T17" fmla="*/ 1718 h 1720"/>
              <a:gd name="T18" fmla="*/ 1336 w 1410"/>
              <a:gd name="T19" fmla="*/ 1720 h 1720"/>
              <a:gd name="T20" fmla="*/ 74 w 1410"/>
              <a:gd name="T21" fmla="*/ 1720 h 1720"/>
              <a:gd name="T22" fmla="*/ 74 w 1410"/>
              <a:gd name="T23" fmla="*/ 1720 h 1720"/>
              <a:gd name="T24" fmla="*/ 60 w 1410"/>
              <a:gd name="T25" fmla="*/ 1718 h 1720"/>
              <a:gd name="T26" fmla="*/ 46 w 1410"/>
              <a:gd name="T27" fmla="*/ 1714 h 1720"/>
              <a:gd name="T28" fmla="*/ 32 w 1410"/>
              <a:gd name="T29" fmla="*/ 1708 h 1720"/>
              <a:gd name="T30" fmla="*/ 22 w 1410"/>
              <a:gd name="T31" fmla="*/ 1698 h 1720"/>
              <a:gd name="T32" fmla="*/ 12 w 1410"/>
              <a:gd name="T33" fmla="*/ 1688 h 1720"/>
              <a:gd name="T34" fmla="*/ 6 w 1410"/>
              <a:gd name="T35" fmla="*/ 1674 h 1720"/>
              <a:gd name="T36" fmla="*/ 0 w 1410"/>
              <a:gd name="T37" fmla="*/ 1660 h 1720"/>
              <a:gd name="T38" fmla="*/ 0 w 1410"/>
              <a:gd name="T39" fmla="*/ 1646 h 1720"/>
              <a:gd name="T40" fmla="*/ 0 w 1410"/>
              <a:gd name="T41" fmla="*/ 76 h 1720"/>
              <a:gd name="T42" fmla="*/ 0 w 1410"/>
              <a:gd name="T43" fmla="*/ 76 h 1720"/>
              <a:gd name="T44" fmla="*/ 0 w 1410"/>
              <a:gd name="T45" fmla="*/ 60 h 1720"/>
              <a:gd name="T46" fmla="*/ 6 w 1410"/>
              <a:gd name="T47" fmla="*/ 46 h 1720"/>
              <a:gd name="T48" fmla="*/ 12 w 1410"/>
              <a:gd name="T49" fmla="*/ 34 h 1720"/>
              <a:gd name="T50" fmla="*/ 22 w 1410"/>
              <a:gd name="T51" fmla="*/ 22 h 1720"/>
              <a:gd name="T52" fmla="*/ 32 w 1410"/>
              <a:gd name="T53" fmla="*/ 14 h 1720"/>
              <a:gd name="T54" fmla="*/ 46 w 1410"/>
              <a:gd name="T55" fmla="*/ 6 h 1720"/>
              <a:gd name="T56" fmla="*/ 60 w 1410"/>
              <a:gd name="T57" fmla="*/ 2 h 1720"/>
              <a:gd name="T58" fmla="*/ 74 w 1410"/>
              <a:gd name="T59" fmla="*/ 0 h 1720"/>
              <a:gd name="T60" fmla="*/ 1336 w 1410"/>
              <a:gd name="T61" fmla="*/ 0 h 1720"/>
              <a:gd name="T62" fmla="*/ 1336 w 1410"/>
              <a:gd name="T63" fmla="*/ 0 h 1720"/>
              <a:gd name="T64" fmla="*/ 1350 w 1410"/>
              <a:gd name="T65" fmla="*/ 2 h 1720"/>
              <a:gd name="T66" fmla="*/ 1364 w 1410"/>
              <a:gd name="T67" fmla="*/ 6 h 1720"/>
              <a:gd name="T68" fmla="*/ 1378 w 1410"/>
              <a:gd name="T69" fmla="*/ 14 h 1720"/>
              <a:gd name="T70" fmla="*/ 1388 w 1410"/>
              <a:gd name="T71" fmla="*/ 22 h 1720"/>
              <a:gd name="T72" fmla="*/ 1398 w 1410"/>
              <a:gd name="T73" fmla="*/ 34 h 1720"/>
              <a:gd name="T74" fmla="*/ 1404 w 1410"/>
              <a:gd name="T75" fmla="*/ 46 h 1720"/>
              <a:gd name="T76" fmla="*/ 1408 w 1410"/>
              <a:gd name="T77" fmla="*/ 60 h 1720"/>
              <a:gd name="T78" fmla="*/ 1410 w 1410"/>
              <a:gd name="T79" fmla="*/ 76 h 1720"/>
              <a:gd name="T80" fmla="*/ 1410 w 1410"/>
              <a:gd name="T81" fmla="*/ 1646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0" h="1720">
                <a:moveTo>
                  <a:pt x="1410" y="1646"/>
                </a:moveTo>
                <a:lnTo>
                  <a:pt x="1410" y="1646"/>
                </a:lnTo>
                <a:lnTo>
                  <a:pt x="1408" y="1660"/>
                </a:lnTo>
                <a:lnTo>
                  <a:pt x="1404" y="1674"/>
                </a:lnTo>
                <a:lnTo>
                  <a:pt x="1398" y="1688"/>
                </a:lnTo>
                <a:lnTo>
                  <a:pt x="1388" y="1698"/>
                </a:lnTo>
                <a:lnTo>
                  <a:pt x="1378" y="1708"/>
                </a:lnTo>
                <a:lnTo>
                  <a:pt x="1364" y="1714"/>
                </a:lnTo>
                <a:lnTo>
                  <a:pt x="1350" y="1718"/>
                </a:lnTo>
                <a:lnTo>
                  <a:pt x="1336" y="1720"/>
                </a:lnTo>
                <a:lnTo>
                  <a:pt x="74" y="1720"/>
                </a:lnTo>
                <a:lnTo>
                  <a:pt x="74" y="1720"/>
                </a:lnTo>
                <a:lnTo>
                  <a:pt x="60" y="1718"/>
                </a:lnTo>
                <a:lnTo>
                  <a:pt x="46" y="1714"/>
                </a:lnTo>
                <a:lnTo>
                  <a:pt x="32" y="1708"/>
                </a:lnTo>
                <a:lnTo>
                  <a:pt x="22" y="1698"/>
                </a:lnTo>
                <a:lnTo>
                  <a:pt x="12" y="1688"/>
                </a:lnTo>
                <a:lnTo>
                  <a:pt x="6" y="1674"/>
                </a:lnTo>
                <a:lnTo>
                  <a:pt x="0" y="1660"/>
                </a:lnTo>
                <a:lnTo>
                  <a:pt x="0" y="1646"/>
                </a:lnTo>
                <a:lnTo>
                  <a:pt x="0" y="76"/>
                </a:lnTo>
                <a:lnTo>
                  <a:pt x="0" y="76"/>
                </a:lnTo>
                <a:lnTo>
                  <a:pt x="0" y="60"/>
                </a:lnTo>
                <a:lnTo>
                  <a:pt x="6" y="46"/>
                </a:lnTo>
                <a:lnTo>
                  <a:pt x="12" y="34"/>
                </a:lnTo>
                <a:lnTo>
                  <a:pt x="22" y="22"/>
                </a:lnTo>
                <a:lnTo>
                  <a:pt x="32" y="14"/>
                </a:lnTo>
                <a:lnTo>
                  <a:pt x="46" y="6"/>
                </a:lnTo>
                <a:lnTo>
                  <a:pt x="60" y="2"/>
                </a:lnTo>
                <a:lnTo>
                  <a:pt x="74" y="0"/>
                </a:lnTo>
                <a:lnTo>
                  <a:pt x="1336" y="0"/>
                </a:lnTo>
                <a:lnTo>
                  <a:pt x="1336" y="0"/>
                </a:lnTo>
                <a:lnTo>
                  <a:pt x="1350" y="2"/>
                </a:lnTo>
                <a:lnTo>
                  <a:pt x="1364" y="6"/>
                </a:lnTo>
                <a:lnTo>
                  <a:pt x="1378" y="14"/>
                </a:lnTo>
                <a:lnTo>
                  <a:pt x="1388" y="22"/>
                </a:lnTo>
                <a:lnTo>
                  <a:pt x="1398" y="34"/>
                </a:lnTo>
                <a:lnTo>
                  <a:pt x="1404" y="46"/>
                </a:lnTo>
                <a:lnTo>
                  <a:pt x="1408" y="60"/>
                </a:lnTo>
                <a:lnTo>
                  <a:pt x="1410" y="76"/>
                </a:lnTo>
                <a:lnTo>
                  <a:pt x="1410" y="1646"/>
                </a:lnTo>
                <a:close/>
              </a:path>
            </a:pathLst>
          </a:custGeom>
          <a:ln w="38100">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ja-JP" altLang="en-US" dirty="0"/>
          </a:p>
        </p:txBody>
      </p:sp>
      <p:sp>
        <p:nvSpPr>
          <p:cNvPr id="114" name="テキスト ボックス 113">
            <a:extLst>
              <a:ext uri="{FF2B5EF4-FFF2-40B4-BE49-F238E27FC236}">
                <a16:creationId xmlns:a16="http://schemas.microsoft.com/office/drawing/2014/main" id="{FC52AAF6-C1A4-48D9-B7F7-3BEBC934B31C}"/>
              </a:ext>
            </a:extLst>
          </p:cNvPr>
          <p:cNvSpPr txBox="1"/>
          <p:nvPr/>
        </p:nvSpPr>
        <p:spPr>
          <a:xfrm>
            <a:off x="699481" y="7759982"/>
            <a:ext cx="3883108"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利用料金　初回</a:t>
            </a:r>
            <a:r>
              <a:rPr lang="en-US" altLang="ja-JP" sz="1400" b="1" dirty="0">
                <a:latin typeface="BIZ UDPゴシック" panose="020B0400000000000000" pitchFamily="50" charset="-128"/>
                <a:ea typeface="BIZ UDPゴシック" panose="020B0400000000000000" pitchFamily="50" charset="-128"/>
              </a:rPr>
              <a:t>600</a:t>
            </a:r>
            <a:r>
              <a:rPr lang="ja-JP" altLang="en-US" sz="1400" b="1" dirty="0">
                <a:latin typeface="BIZ UDPゴシック" panose="020B0400000000000000" pitchFamily="50" charset="-128"/>
                <a:ea typeface="BIZ UDPゴシック" panose="020B0400000000000000" pitchFamily="50" charset="-128"/>
              </a:rPr>
              <a:t>円　</a:t>
            </a:r>
            <a:r>
              <a:rPr lang="en-US" altLang="ja-JP" sz="1400" b="1" dirty="0">
                <a:latin typeface="BIZ UDPゴシック" panose="020B0400000000000000" pitchFamily="50" charset="-128"/>
                <a:ea typeface="BIZ UDPゴシック" panose="020B0400000000000000" pitchFamily="50" charset="-128"/>
              </a:rPr>
              <a:t>2</a:t>
            </a:r>
            <a:r>
              <a:rPr lang="ja-JP" altLang="en-US" sz="1400" b="1" dirty="0">
                <a:latin typeface="BIZ UDPゴシック" panose="020B0400000000000000" pitchFamily="50" charset="-128"/>
                <a:ea typeface="BIZ UDPゴシック" panose="020B0400000000000000" pitchFamily="50" charset="-128"/>
              </a:rPr>
              <a:t>回目以降</a:t>
            </a:r>
            <a:r>
              <a:rPr lang="en-US" altLang="ja-JP" sz="1400" b="1" dirty="0">
                <a:latin typeface="BIZ UDPゴシック" panose="020B0400000000000000" pitchFamily="50" charset="-128"/>
                <a:ea typeface="BIZ UDPゴシック" panose="020B0400000000000000" pitchFamily="50" charset="-128"/>
              </a:rPr>
              <a:t>850</a:t>
            </a:r>
            <a:r>
              <a:rPr lang="ja-JP" altLang="en-US" sz="1400" b="1" dirty="0">
                <a:latin typeface="BIZ UDPゴシック" panose="020B0400000000000000" pitchFamily="50" charset="-128"/>
                <a:ea typeface="BIZ UDPゴシック" panose="020B0400000000000000" pitchFamily="50" charset="-128"/>
              </a:rPr>
              <a:t>円</a:t>
            </a:r>
            <a:endParaRPr lang="en-US" altLang="ja-JP" sz="1400" b="1" dirty="0">
              <a:latin typeface="BIZ UDPゴシック" panose="020B0400000000000000" pitchFamily="50" charset="-128"/>
              <a:ea typeface="BIZ UDPゴシック" panose="020B0400000000000000" pitchFamily="50" charset="-128"/>
            </a:endParaRPr>
          </a:p>
        </p:txBody>
      </p:sp>
      <p:sp>
        <p:nvSpPr>
          <p:cNvPr id="97" name="テキスト ボックス 96">
            <a:extLst>
              <a:ext uri="{FF2B5EF4-FFF2-40B4-BE49-F238E27FC236}">
                <a16:creationId xmlns:a16="http://schemas.microsoft.com/office/drawing/2014/main" id="{A5E73B48-77FB-410B-BDB6-15C650D8A573}"/>
              </a:ext>
            </a:extLst>
          </p:cNvPr>
          <p:cNvSpPr txBox="1"/>
          <p:nvPr/>
        </p:nvSpPr>
        <p:spPr>
          <a:xfrm>
            <a:off x="682424" y="8082812"/>
            <a:ext cx="3735184" cy="307777"/>
          </a:xfrm>
          <a:prstGeom prst="rect">
            <a:avLst/>
          </a:prstGeom>
          <a:noFill/>
        </p:spPr>
        <p:txBody>
          <a:bodyPr wrap="square" rtlCol="0">
            <a:spAutoFit/>
          </a:bodyPr>
          <a:lstStyle/>
          <a:p>
            <a:r>
              <a:rPr lang="ja-JP" altLang="en-US" sz="1400" b="1" dirty="0">
                <a:latin typeface="BIZ UDゴシック" panose="020B0400000000000000" pitchFamily="49" charset="-128"/>
                <a:ea typeface="BIZ UDゴシック" panose="020B0400000000000000" pitchFamily="49" charset="-128"/>
              </a:rPr>
              <a:t>★利用時間　１回あたり２時間以内</a:t>
            </a:r>
            <a:endParaRPr lang="en-US" altLang="ja-JP" sz="1400" b="1" dirty="0">
              <a:latin typeface="BIZ UDゴシック" panose="020B0400000000000000" pitchFamily="49" charset="-128"/>
              <a:ea typeface="BIZ UDゴシック" panose="020B0400000000000000" pitchFamily="49" charset="-128"/>
            </a:endParaRPr>
          </a:p>
        </p:txBody>
      </p:sp>
      <p:sp>
        <p:nvSpPr>
          <p:cNvPr id="99" name="テキスト ボックス 98">
            <a:extLst>
              <a:ext uri="{FF2B5EF4-FFF2-40B4-BE49-F238E27FC236}">
                <a16:creationId xmlns:a16="http://schemas.microsoft.com/office/drawing/2014/main" id="{38E709B8-1D9D-4EB6-B864-28589FCA2314}"/>
              </a:ext>
            </a:extLst>
          </p:cNvPr>
          <p:cNvSpPr txBox="1"/>
          <p:nvPr/>
        </p:nvSpPr>
        <p:spPr>
          <a:xfrm>
            <a:off x="715623" y="8386410"/>
            <a:ext cx="4074001" cy="523220"/>
          </a:xfrm>
          <a:prstGeom prst="rect">
            <a:avLst/>
          </a:prstGeom>
          <a:noFill/>
        </p:spPr>
        <p:txBody>
          <a:bodyPr wrap="square" rtlCol="0">
            <a:spAutoFit/>
          </a:bodyPr>
          <a:lstStyle/>
          <a:p>
            <a:r>
              <a:rPr lang="ja-JP" altLang="en-US" sz="1400"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利用回数　１０回</a:t>
            </a:r>
            <a:endParaRPr lang="en-US" altLang="ja-JP" sz="1400" b="1" dirty="0">
              <a:latin typeface="BIZ UDゴシック" panose="020B0400000000000000" pitchFamily="49" charset="-128"/>
              <a:ea typeface="BIZ UDゴシック" panose="020B0400000000000000" pitchFamily="49" charset="-128"/>
            </a:endParaRPr>
          </a:p>
          <a:p>
            <a:r>
              <a:rPr lang="ja-JP" altLang="en-US" sz="1400" b="1" dirty="0">
                <a:solidFill>
                  <a:srgbClr val="FF0000"/>
                </a:solidFill>
                <a:latin typeface="游ゴシック" panose="020B0400000000000000" pitchFamily="50" charset="-128"/>
                <a:ea typeface="游ゴシック" panose="020B0400000000000000" pitchFamily="50" charset="-128"/>
              </a:rPr>
              <a:t>　（</a:t>
            </a:r>
            <a:r>
              <a:rPr lang="en-US" altLang="ja-JP" sz="1400" b="1" dirty="0">
                <a:solidFill>
                  <a:srgbClr val="FF0000"/>
                </a:solidFill>
                <a:latin typeface="游ゴシック" panose="020B0400000000000000" pitchFamily="50" charset="-128"/>
                <a:ea typeface="游ゴシック" panose="020B0400000000000000" pitchFamily="50" charset="-128"/>
              </a:rPr>
              <a:t>※</a:t>
            </a:r>
            <a:r>
              <a:rPr lang="ja-JP" altLang="en-US" sz="1400" b="1" dirty="0">
                <a:solidFill>
                  <a:srgbClr val="FF0000"/>
                </a:solidFill>
                <a:latin typeface="游ゴシック" panose="020B0400000000000000" pitchFamily="50" charset="-128"/>
                <a:ea typeface="游ゴシック" panose="020B0400000000000000" pitchFamily="50" charset="-128"/>
              </a:rPr>
              <a:t>訪問型と通所型を合わせて１０回まで）</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121" name="テキスト ボックス 120">
            <a:extLst>
              <a:ext uri="{FF2B5EF4-FFF2-40B4-BE49-F238E27FC236}">
                <a16:creationId xmlns:a16="http://schemas.microsoft.com/office/drawing/2014/main" id="{27148BE1-8CDF-434C-99F6-C4B7A62CCF89}"/>
              </a:ext>
            </a:extLst>
          </p:cNvPr>
          <p:cNvSpPr txBox="1"/>
          <p:nvPr/>
        </p:nvSpPr>
        <p:spPr>
          <a:xfrm>
            <a:off x="555853" y="7185594"/>
            <a:ext cx="4130592" cy="523220"/>
          </a:xfrm>
          <a:prstGeom prst="rect">
            <a:avLst/>
          </a:prstGeom>
          <a:solidFill>
            <a:srgbClr val="CCFF66"/>
          </a:solidFill>
        </p:spPr>
        <p:txBody>
          <a:bodyPr wrap="square" rtlCol="0">
            <a:spAutoFit/>
          </a:bodyPr>
          <a:lstStyle/>
          <a:p>
            <a:pPr algn="just"/>
            <a:r>
              <a:rPr lang="ja-JP" altLang="en-US" sz="1400" dirty="0">
                <a:latin typeface="BIZ UDPゴシック" panose="020B0400000000000000" pitchFamily="50" charset="-128"/>
                <a:ea typeface="BIZ UDPゴシック" panose="020B0400000000000000" pitchFamily="50" charset="-128"/>
              </a:rPr>
              <a:t>育児や授乳の直接的な指導･沐浴･乳房ケア･　　　　　育児相談等を行います。</a:t>
            </a:r>
          </a:p>
        </p:txBody>
      </p:sp>
      <p:sp>
        <p:nvSpPr>
          <p:cNvPr id="100" name="Freeform 15">
            <a:extLst>
              <a:ext uri="{FF2B5EF4-FFF2-40B4-BE49-F238E27FC236}">
                <a16:creationId xmlns:a16="http://schemas.microsoft.com/office/drawing/2014/main" id="{5D3EE863-F1B1-4DB5-BDAB-C5839AC9846C}"/>
              </a:ext>
            </a:extLst>
          </p:cNvPr>
          <p:cNvSpPr>
            <a:spLocks/>
          </p:cNvSpPr>
          <p:nvPr/>
        </p:nvSpPr>
        <p:spPr bwMode="auto">
          <a:xfrm>
            <a:off x="4836994" y="7378519"/>
            <a:ext cx="2328647" cy="1587194"/>
          </a:xfrm>
          <a:custGeom>
            <a:avLst/>
            <a:gdLst>
              <a:gd name="T0" fmla="*/ 1410 w 1410"/>
              <a:gd name="T1" fmla="*/ 1646 h 1720"/>
              <a:gd name="T2" fmla="*/ 1410 w 1410"/>
              <a:gd name="T3" fmla="*/ 1646 h 1720"/>
              <a:gd name="T4" fmla="*/ 1408 w 1410"/>
              <a:gd name="T5" fmla="*/ 1660 h 1720"/>
              <a:gd name="T6" fmla="*/ 1404 w 1410"/>
              <a:gd name="T7" fmla="*/ 1674 h 1720"/>
              <a:gd name="T8" fmla="*/ 1398 w 1410"/>
              <a:gd name="T9" fmla="*/ 1688 h 1720"/>
              <a:gd name="T10" fmla="*/ 1388 w 1410"/>
              <a:gd name="T11" fmla="*/ 1698 h 1720"/>
              <a:gd name="T12" fmla="*/ 1378 w 1410"/>
              <a:gd name="T13" fmla="*/ 1708 h 1720"/>
              <a:gd name="T14" fmla="*/ 1364 w 1410"/>
              <a:gd name="T15" fmla="*/ 1714 h 1720"/>
              <a:gd name="T16" fmla="*/ 1350 w 1410"/>
              <a:gd name="T17" fmla="*/ 1718 h 1720"/>
              <a:gd name="T18" fmla="*/ 1336 w 1410"/>
              <a:gd name="T19" fmla="*/ 1720 h 1720"/>
              <a:gd name="T20" fmla="*/ 74 w 1410"/>
              <a:gd name="T21" fmla="*/ 1720 h 1720"/>
              <a:gd name="T22" fmla="*/ 74 w 1410"/>
              <a:gd name="T23" fmla="*/ 1720 h 1720"/>
              <a:gd name="T24" fmla="*/ 60 w 1410"/>
              <a:gd name="T25" fmla="*/ 1718 h 1720"/>
              <a:gd name="T26" fmla="*/ 46 w 1410"/>
              <a:gd name="T27" fmla="*/ 1714 h 1720"/>
              <a:gd name="T28" fmla="*/ 32 w 1410"/>
              <a:gd name="T29" fmla="*/ 1708 h 1720"/>
              <a:gd name="T30" fmla="*/ 22 w 1410"/>
              <a:gd name="T31" fmla="*/ 1698 h 1720"/>
              <a:gd name="T32" fmla="*/ 12 w 1410"/>
              <a:gd name="T33" fmla="*/ 1688 h 1720"/>
              <a:gd name="T34" fmla="*/ 6 w 1410"/>
              <a:gd name="T35" fmla="*/ 1674 h 1720"/>
              <a:gd name="T36" fmla="*/ 0 w 1410"/>
              <a:gd name="T37" fmla="*/ 1660 h 1720"/>
              <a:gd name="T38" fmla="*/ 0 w 1410"/>
              <a:gd name="T39" fmla="*/ 1646 h 1720"/>
              <a:gd name="T40" fmla="*/ 0 w 1410"/>
              <a:gd name="T41" fmla="*/ 76 h 1720"/>
              <a:gd name="T42" fmla="*/ 0 w 1410"/>
              <a:gd name="T43" fmla="*/ 76 h 1720"/>
              <a:gd name="T44" fmla="*/ 0 w 1410"/>
              <a:gd name="T45" fmla="*/ 60 h 1720"/>
              <a:gd name="T46" fmla="*/ 6 w 1410"/>
              <a:gd name="T47" fmla="*/ 46 h 1720"/>
              <a:gd name="T48" fmla="*/ 12 w 1410"/>
              <a:gd name="T49" fmla="*/ 34 h 1720"/>
              <a:gd name="T50" fmla="*/ 22 w 1410"/>
              <a:gd name="T51" fmla="*/ 22 h 1720"/>
              <a:gd name="T52" fmla="*/ 32 w 1410"/>
              <a:gd name="T53" fmla="*/ 14 h 1720"/>
              <a:gd name="T54" fmla="*/ 46 w 1410"/>
              <a:gd name="T55" fmla="*/ 6 h 1720"/>
              <a:gd name="T56" fmla="*/ 60 w 1410"/>
              <a:gd name="T57" fmla="*/ 2 h 1720"/>
              <a:gd name="T58" fmla="*/ 74 w 1410"/>
              <a:gd name="T59" fmla="*/ 0 h 1720"/>
              <a:gd name="T60" fmla="*/ 1336 w 1410"/>
              <a:gd name="T61" fmla="*/ 0 h 1720"/>
              <a:gd name="T62" fmla="*/ 1336 w 1410"/>
              <a:gd name="T63" fmla="*/ 0 h 1720"/>
              <a:gd name="T64" fmla="*/ 1350 w 1410"/>
              <a:gd name="T65" fmla="*/ 2 h 1720"/>
              <a:gd name="T66" fmla="*/ 1364 w 1410"/>
              <a:gd name="T67" fmla="*/ 6 h 1720"/>
              <a:gd name="T68" fmla="*/ 1378 w 1410"/>
              <a:gd name="T69" fmla="*/ 14 h 1720"/>
              <a:gd name="T70" fmla="*/ 1388 w 1410"/>
              <a:gd name="T71" fmla="*/ 22 h 1720"/>
              <a:gd name="T72" fmla="*/ 1398 w 1410"/>
              <a:gd name="T73" fmla="*/ 34 h 1720"/>
              <a:gd name="T74" fmla="*/ 1404 w 1410"/>
              <a:gd name="T75" fmla="*/ 46 h 1720"/>
              <a:gd name="T76" fmla="*/ 1408 w 1410"/>
              <a:gd name="T77" fmla="*/ 60 h 1720"/>
              <a:gd name="T78" fmla="*/ 1410 w 1410"/>
              <a:gd name="T79" fmla="*/ 76 h 1720"/>
              <a:gd name="T80" fmla="*/ 1410 w 1410"/>
              <a:gd name="T81" fmla="*/ 1646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0" h="1720">
                <a:moveTo>
                  <a:pt x="1410" y="1646"/>
                </a:moveTo>
                <a:lnTo>
                  <a:pt x="1410" y="1646"/>
                </a:lnTo>
                <a:lnTo>
                  <a:pt x="1408" y="1660"/>
                </a:lnTo>
                <a:lnTo>
                  <a:pt x="1404" y="1674"/>
                </a:lnTo>
                <a:lnTo>
                  <a:pt x="1398" y="1688"/>
                </a:lnTo>
                <a:lnTo>
                  <a:pt x="1388" y="1698"/>
                </a:lnTo>
                <a:lnTo>
                  <a:pt x="1378" y="1708"/>
                </a:lnTo>
                <a:lnTo>
                  <a:pt x="1364" y="1714"/>
                </a:lnTo>
                <a:lnTo>
                  <a:pt x="1350" y="1718"/>
                </a:lnTo>
                <a:lnTo>
                  <a:pt x="1336" y="1720"/>
                </a:lnTo>
                <a:lnTo>
                  <a:pt x="74" y="1720"/>
                </a:lnTo>
                <a:lnTo>
                  <a:pt x="74" y="1720"/>
                </a:lnTo>
                <a:lnTo>
                  <a:pt x="60" y="1718"/>
                </a:lnTo>
                <a:lnTo>
                  <a:pt x="46" y="1714"/>
                </a:lnTo>
                <a:lnTo>
                  <a:pt x="32" y="1708"/>
                </a:lnTo>
                <a:lnTo>
                  <a:pt x="22" y="1698"/>
                </a:lnTo>
                <a:lnTo>
                  <a:pt x="12" y="1688"/>
                </a:lnTo>
                <a:lnTo>
                  <a:pt x="6" y="1674"/>
                </a:lnTo>
                <a:lnTo>
                  <a:pt x="0" y="1660"/>
                </a:lnTo>
                <a:lnTo>
                  <a:pt x="0" y="1646"/>
                </a:lnTo>
                <a:lnTo>
                  <a:pt x="0" y="76"/>
                </a:lnTo>
                <a:lnTo>
                  <a:pt x="0" y="76"/>
                </a:lnTo>
                <a:lnTo>
                  <a:pt x="0" y="60"/>
                </a:lnTo>
                <a:lnTo>
                  <a:pt x="6" y="46"/>
                </a:lnTo>
                <a:lnTo>
                  <a:pt x="12" y="34"/>
                </a:lnTo>
                <a:lnTo>
                  <a:pt x="22" y="22"/>
                </a:lnTo>
                <a:lnTo>
                  <a:pt x="32" y="14"/>
                </a:lnTo>
                <a:lnTo>
                  <a:pt x="46" y="6"/>
                </a:lnTo>
                <a:lnTo>
                  <a:pt x="60" y="2"/>
                </a:lnTo>
                <a:lnTo>
                  <a:pt x="74" y="0"/>
                </a:lnTo>
                <a:lnTo>
                  <a:pt x="1336" y="0"/>
                </a:lnTo>
                <a:lnTo>
                  <a:pt x="1336" y="0"/>
                </a:lnTo>
                <a:lnTo>
                  <a:pt x="1350" y="2"/>
                </a:lnTo>
                <a:lnTo>
                  <a:pt x="1364" y="6"/>
                </a:lnTo>
                <a:lnTo>
                  <a:pt x="1378" y="14"/>
                </a:lnTo>
                <a:lnTo>
                  <a:pt x="1388" y="22"/>
                </a:lnTo>
                <a:lnTo>
                  <a:pt x="1398" y="34"/>
                </a:lnTo>
                <a:lnTo>
                  <a:pt x="1404" y="46"/>
                </a:lnTo>
                <a:lnTo>
                  <a:pt x="1408" y="60"/>
                </a:lnTo>
                <a:lnTo>
                  <a:pt x="1410" y="76"/>
                </a:lnTo>
                <a:lnTo>
                  <a:pt x="1410" y="1646"/>
                </a:lnTo>
                <a:close/>
              </a:path>
            </a:pathLst>
          </a:custGeom>
          <a:ln w="38100">
            <a:headEnd/>
            <a:tailEnd/>
          </a:ln>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ja-JP" altLang="en-US" dirty="0"/>
          </a:p>
        </p:txBody>
      </p:sp>
      <p:sp>
        <p:nvSpPr>
          <p:cNvPr id="101" name="テキスト ボックス 100">
            <a:extLst>
              <a:ext uri="{FF2B5EF4-FFF2-40B4-BE49-F238E27FC236}">
                <a16:creationId xmlns:a16="http://schemas.microsoft.com/office/drawing/2014/main" id="{0936FA7E-9FBA-4F76-AA0B-A305CEEF0350}"/>
              </a:ext>
            </a:extLst>
          </p:cNvPr>
          <p:cNvSpPr txBox="1"/>
          <p:nvPr/>
        </p:nvSpPr>
        <p:spPr>
          <a:xfrm>
            <a:off x="4952285" y="7419265"/>
            <a:ext cx="2194405" cy="523220"/>
          </a:xfrm>
          <a:prstGeom prst="rect">
            <a:avLst/>
          </a:prstGeom>
          <a:solidFill>
            <a:srgbClr val="CCFF66"/>
          </a:solidFill>
        </p:spPr>
        <p:txBody>
          <a:bodyPr wrap="square" rtlCol="0">
            <a:spAutoFit/>
          </a:bodyPr>
          <a:lstStyle/>
          <a:p>
            <a:pPr algn="just"/>
            <a:r>
              <a:rPr lang="ja-JP" altLang="en-US" sz="1400" dirty="0">
                <a:latin typeface="BIZ UDPゴシック" panose="020B0400000000000000" pitchFamily="50" charset="-128"/>
                <a:ea typeface="BIZ UDPゴシック" panose="020B0400000000000000" pitchFamily="50" charset="-128"/>
              </a:rPr>
              <a:t>宿泊して育児不安軽減と母体回復を行います。</a:t>
            </a:r>
          </a:p>
        </p:txBody>
      </p:sp>
      <p:sp>
        <p:nvSpPr>
          <p:cNvPr id="102" name="テキスト ボックス 101">
            <a:extLst>
              <a:ext uri="{FF2B5EF4-FFF2-40B4-BE49-F238E27FC236}">
                <a16:creationId xmlns:a16="http://schemas.microsoft.com/office/drawing/2014/main" id="{056B83E1-A9DA-420F-976B-A505C32CB005}"/>
              </a:ext>
            </a:extLst>
          </p:cNvPr>
          <p:cNvSpPr txBox="1"/>
          <p:nvPr/>
        </p:nvSpPr>
        <p:spPr>
          <a:xfrm>
            <a:off x="4829136" y="8018227"/>
            <a:ext cx="2164987" cy="307777"/>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利用料金１回</a:t>
            </a:r>
            <a:r>
              <a:rPr lang="en-US" altLang="ja-JP" sz="1400" b="1" dirty="0">
                <a:latin typeface="BIZ UDPゴシック" panose="020B0400000000000000" pitchFamily="50" charset="-128"/>
                <a:ea typeface="BIZ UDPゴシック" panose="020B0400000000000000" pitchFamily="50" charset="-128"/>
              </a:rPr>
              <a:t>7,000</a:t>
            </a:r>
            <a:r>
              <a:rPr lang="ja-JP" altLang="en-US" sz="1400" b="1" dirty="0">
                <a:latin typeface="BIZ UDPゴシック" panose="020B0400000000000000" pitchFamily="50" charset="-128"/>
                <a:ea typeface="BIZ UDPゴシック" panose="020B0400000000000000" pitchFamily="50" charset="-128"/>
              </a:rPr>
              <a:t>円</a:t>
            </a:r>
            <a:endParaRPr lang="en-US" altLang="ja-JP" sz="1400" b="1" dirty="0">
              <a:latin typeface="BIZ UDPゴシック" panose="020B0400000000000000" pitchFamily="50" charset="-128"/>
              <a:ea typeface="BIZ UDPゴシック" panose="020B0400000000000000" pitchFamily="50" charset="-128"/>
            </a:endParaRPr>
          </a:p>
        </p:txBody>
      </p:sp>
      <p:sp>
        <p:nvSpPr>
          <p:cNvPr id="103" name="テキスト ボックス 102">
            <a:extLst>
              <a:ext uri="{FF2B5EF4-FFF2-40B4-BE49-F238E27FC236}">
                <a16:creationId xmlns:a16="http://schemas.microsoft.com/office/drawing/2014/main" id="{C0C0FCC3-2CBB-4497-8DE9-D4DB04E90F09}"/>
              </a:ext>
            </a:extLst>
          </p:cNvPr>
          <p:cNvSpPr txBox="1"/>
          <p:nvPr/>
        </p:nvSpPr>
        <p:spPr>
          <a:xfrm>
            <a:off x="4822823" y="8347051"/>
            <a:ext cx="2342818" cy="523220"/>
          </a:xfrm>
          <a:prstGeom prst="rect">
            <a:avLst/>
          </a:prstGeom>
          <a:noFill/>
        </p:spPr>
        <p:txBody>
          <a:bodyPr wrap="square" rtlCol="0">
            <a:spAutoFit/>
          </a:bodyPr>
          <a:lstStyle/>
          <a:p>
            <a:r>
              <a:rPr lang="ja-JP" altLang="en-US" sz="1400"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利用回数５回まで</a:t>
            </a:r>
            <a:endParaRPr lang="en-US" altLang="ja-JP" sz="1400" b="1" dirty="0">
              <a:latin typeface="BIZ UDゴシック" panose="020B0400000000000000" pitchFamily="49" charset="-128"/>
              <a:ea typeface="BIZ UDゴシック" panose="020B0400000000000000" pitchFamily="49" charset="-128"/>
            </a:endParaRPr>
          </a:p>
          <a:p>
            <a:r>
              <a:rPr lang="ja-JP" altLang="en-US" sz="1400" b="1" dirty="0">
                <a:latin typeface="BIZ UDゴシック" panose="020B0400000000000000" pitchFamily="49" charset="-128"/>
                <a:ea typeface="BIZ UDゴシック" panose="020B0400000000000000" pitchFamily="49" charset="-128"/>
              </a:rPr>
              <a:t>　</a:t>
            </a:r>
            <a:r>
              <a:rPr lang="en-US" altLang="ja-JP"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１泊２日を１回とする</a:t>
            </a:r>
            <a:endParaRPr lang="en-US" altLang="ja-JP" sz="14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709073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5">
            <a:extLst>
              <a:ext uri="{FF2B5EF4-FFF2-40B4-BE49-F238E27FC236}">
                <a16:creationId xmlns:a16="http://schemas.microsoft.com/office/drawing/2014/main" id="{F02B9FD2-E88B-44EE-9C52-52CA9AA86782}"/>
              </a:ext>
            </a:extLst>
          </p:cNvPr>
          <p:cNvSpPr>
            <a:spLocks noChangeArrowheads="1"/>
          </p:cNvSpPr>
          <p:nvPr/>
        </p:nvSpPr>
        <p:spPr bwMode="auto">
          <a:xfrm>
            <a:off x="11379" y="8951215"/>
            <a:ext cx="4878886" cy="1740598"/>
          </a:xfrm>
          <a:prstGeom prst="rect">
            <a:avLst/>
          </a:prstGeom>
          <a:solidFill>
            <a:schemeClr val="accent4">
              <a:lumMod val="20000"/>
              <a:lumOff val="80000"/>
            </a:schemeClr>
          </a:solidFill>
          <a:ln>
            <a:noFill/>
          </a:ln>
        </p:spPr>
        <p:txBody>
          <a:bodyPr vert="horz" wrap="square" lIns="91440" tIns="45720" rIns="91440" bIns="45720" numCol="1" anchor="t" anchorCtr="0" compatLnSpc="1">
            <a:prstTxWarp prst="textNoShape">
              <a:avLst/>
            </a:prstTxWarp>
          </a:bodyPr>
          <a:lstStyle/>
          <a:p>
            <a:endParaRPr lang="ja-JP" altLang="en-US" dirty="0"/>
          </a:p>
        </p:txBody>
      </p:sp>
      <p:grpSp>
        <p:nvGrpSpPr>
          <p:cNvPr id="11" name="グループ化 10">
            <a:extLst>
              <a:ext uri="{FF2B5EF4-FFF2-40B4-BE49-F238E27FC236}">
                <a16:creationId xmlns:a16="http://schemas.microsoft.com/office/drawing/2014/main" id="{8694CA01-B2AB-4A4A-AC37-CFB8570C1E8F}"/>
              </a:ext>
            </a:extLst>
          </p:cNvPr>
          <p:cNvGrpSpPr/>
          <p:nvPr/>
        </p:nvGrpSpPr>
        <p:grpSpPr>
          <a:xfrm>
            <a:off x="99024" y="7596555"/>
            <a:ext cx="6994167" cy="2912549"/>
            <a:chOff x="160178" y="7501653"/>
            <a:chExt cx="5854966" cy="2987944"/>
          </a:xfrm>
        </p:grpSpPr>
        <p:sp>
          <p:nvSpPr>
            <p:cNvPr id="12" name="テキスト ボックス 11">
              <a:extLst>
                <a:ext uri="{FF2B5EF4-FFF2-40B4-BE49-F238E27FC236}">
                  <a16:creationId xmlns:a16="http://schemas.microsoft.com/office/drawing/2014/main" id="{48EF47CD-4D35-4104-9534-BEED9BF099D7}"/>
                </a:ext>
              </a:extLst>
            </p:cNvPr>
            <p:cNvSpPr txBox="1"/>
            <p:nvPr/>
          </p:nvSpPr>
          <p:spPr>
            <a:xfrm>
              <a:off x="1362424" y="9582336"/>
              <a:ext cx="3059734"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住所：阿蘇市一の宮町宮地５０４番地１</a:t>
              </a:r>
            </a:p>
          </p:txBody>
        </p:sp>
        <p:sp>
          <p:nvSpPr>
            <p:cNvPr id="13" name="テキスト ボックス 12">
              <a:extLst>
                <a:ext uri="{FF2B5EF4-FFF2-40B4-BE49-F238E27FC236}">
                  <a16:creationId xmlns:a16="http://schemas.microsoft.com/office/drawing/2014/main" id="{08C0C177-205F-40DB-A687-A848115F2822}"/>
                </a:ext>
              </a:extLst>
            </p:cNvPr>
            <p:cNvSpPr txBox="1"/>
            <p:nvPr/>
          </p:nvSpPr>
          <p:spPr>
            <a:xfrm>
              <a:off x="2568044" y="9213004"/>
              <a:ext cx="1417976" cy="369332"/>
            </a:xfrm>
            <a:prstGeom prst="rect">
              <a:avLst/>
            </a:prstGeom>
            <a:noFill/>
          </p:spPr>
          <p:txBody>
            <a:bodyPr wrap="none" rtlCol="0">
              <a:spAutoFit/>
            </a:bodyPr>
            <a:lstStyle/>
            <a:p>
              <a:r>
                <a:rPr lang="en-US" altLang="ja-JP" b="1" dirty="0">
                  <a:latin typeface="游ゴシック" panose="020B0400000000000000" pitchFamily="50" charset="-128"/>
                  <a:ea typeface="游ゴシック" panose="020B0400000000000000" pitchFamily="50" charset="-128"/>
                </a:rPr>
                <a:t>0967</a:t>
              </a:r>
              <a:r>
                <a:rPr kumimoji="1" lang="en-US" altLang="ja-JP" b="1" dirty="0">
                  <a:latin typeface="游ゴシック" panose="020B0400000000000000" pitchFamily="50" charset="-128"/>
                  <a:ea typeface="游ゴシック" panose="020B0400000000000000" pitchFamily="50" charset="-128"/>
                </a:rPr>
                <a:t>-22-5088</a:t>
              </a:r>
              <a:endParaRPr kumimoji="1" lang="ja-JP" altLang="en-US" b="1" dirty="0">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A000C64B-F0FC-4921-8DCA-5FE7AAAE4667}"/>
                </a:ext>
              </a:extLst>
            </p:cNvPr>
            <p:cNvSpPr txBox="1"/>
            <p:nvPr/>
          </p:nvSpPr>
          <p:spPr>
            <a:xfrm>
              <a:off x="160178" y="7501653"/>
              <a:ext cx="4084219" cy="307777"/>
            </a:xfrm>
            <a:prstGeom prst="rect">
              <a:avLst/>
            </a:prstGeom>
            <a:noFill/>
          </p:spPr>
          <p:txBody>
            <a:bodyPr wrap="square" rtlCol="0">
              <a:spAutoFit/>
            </a:bodyPr>
            <a:lstStyle/>
            <a:p>
              <a:r>
                <a:rPr kumimoji="1" lang="ja-JP" altLang="en-US" sz="1400" b="1" dirty="0">
                  <a:solidFill>
                    <a:schemeClr val="bg1"/>
                  </a:solidFill>
                  <a:latin typeface="HGｺﾞｼｯｸM" panose="020B0609000000000000" pitchFamily="49" charset="-128"/>
                  <a:ea typeface="HGｺﾞｼｯｸM" panose="020B0609000000000000" pitchFamily="49" charset="-128"/>
                </a:rPr>
                <a:t>◆ お問い合わせ先　申し込み先</a:t>
              </a:r>
              <a:r>
                <a:rPr lang="ja-JP" altLang="en-US" sz="1400" b="1" dirty="0">
                  <a:solidFill>
                    <a:schemeClr val="bg1"/>
                  </a:solidFill>
                  <a:latin typeface="HGｺﾞｼｯｸM" panose="020B0609000000000000" pitchFamily="49" charset="-128"/>
                  <a:ea typeface="HGｺﾞｼｯｸM" panose="020B0609000000000000" pitchFamily="49" charset="-128"/>
                </a:rPr>
                <a:t>◆ </a:t>
              </a:r>
              <a:endParaRPr kumimoji="1" lang="ja-JP" altLang="en-US" sz="1400" b="1" dirty="0">
                <a:solidFill>
                  <a:schemeClr val="bg1"/>
                </a:solidFill>
                <a:latin typeface="HGｺﾞｼｯｸM" panose="020B0609000000000000" pitchFamily="49" charset="-128"/>
                <a:ea typeface="HGｺﾞｼｯｸM" panose="020B0609000000000000" pitchFamily="49" charset="-128"/>
              </a:endParaRPr>
            </a:p>
          </p:txBody>
        </p:sp>
        <p:sp>
          <p:nvSpPr>
            <p:cNvPr id="15" name="テキスト ボックス 14">
              <a:extLst>
                <a:ext uri="{FF2B5EF4-FFF2-40B4-BE49-F238E27FC236}">
                  <a16:creationId xmlns:a16="http://schemas.microsoft.com/office/drawing/2014/main" id="{63F644CF-5590-4010-89B7-006088BDEA9D}"/>
                </a:ext>
              </a:extLst>
            </p:cNvPr>
            <p:cNvSpPr txBox="1"/>
            <p:nvPr/>
          </p:nvSpPr>
          <p:spPr>
            <a:xfrm>
              <a:off x="303979" y="10066405"/>
              <a:ext cx="3649877" cy="423192"/>
            </a:xfrm>
            <a:prstGeom prst="rect">
              <a:avLst/>
            </a:prstGeom>
            <a:noFill/>
          </p:spPr>
          <p:txBody>
            <a:bodyPr wrap="square" rtlCol="0">
              <a:spAutoFit/>
            </a:bodyPr>
            <a:lstStyle/>
            <a:p>
              <a:r>
                <a:rPr lang="en-US" altLang="ja-JP" sz="1100" b="1" dirty="0">
                  <a:latin typeface="游ゴシック" panose="020B0400000000000000" pitchFamily="50" charset="-128"/>
                  <a:ea typeface="游ゴシック" panose="020B0400000000000000" pitchFamily="50" charset="-128"/>
                </a:rPr>
                <a:t>http</a:t>
              </a:r>
              <a:r>
                <a:rPr lang="en-US" altLang="ja-JP" sz="1050" dirty="0">
                  <a:latin typeface="HG明朝E" panose="02020909000000000000" pitchFamily="17" charset="-128"/>
                  <a:ea typeface="HG明朝E" panose="02020909000000000000" pitchFamily="17" charset="-128"/>
                </a:rPr>
                <a:t>://www.city.aso.kumamoto.jp/citizens/health_medical_welfare/insurance_of_children/postpartum_care/</a:t>
              </a:r>
              <a:endParaRPr kumimoji="1" lang="ja-JP" altLang="en-US" sz="1200" b="1" dirty="0">
                <a:latin typeface="HG明朝E" panose="02020909000000000000" pitchFamily="17" charset="-128"/>
                <a:ea typeface="HG明朝E" panose="02020909000000000000" pitchFamily="17" charset="-128"/>
              </a:endParaRPr>
            </a:p>
          </p:txBody>
        </p:sp>
        <p:sp>
          <p:nvSpPr>
            <p:cNvPr id="16" name="テキスト ボックス 15">
              <a:extLst>
                <a:ext uri="{FF2B5EF4-FFF2-40B4-BE49-F238E27FC236}">
                  <a16:creationId xmlns:a16="http://schemas.microsoft.com/office/drawing/2014/main" id="{2FACDE2D-FA39-47D8-B932-1B1F13E6FFBA}"/>
                </a:ext>
              </a:extLst>
            </p:cNvPr>
            <p:cNvSpPr txBox="1"/>
            <p:nvPr/>
          </p:nvSpPr>
          <p:spPr>
            <a:xfrm>
              <a:off x="196482" y="9838299"/>
              <a:ext cx="1792170" cy="276999"/>
            </a:xfrm>
            <a:prstGeom prst="rect">
              <a:avLst/>
            </a:prstGeom>
            <a:noFill/>
          </p:spPr>
          <p:txBody>
            <a:bodyPr wrap="square" rtlCol="0">
              <a:spAutoFit/>
            </a:bodyPr>
            <a:lstStyle/>
            <a:p>
              <a:r>
                <a:rPr lang="ja-JP" altLang="en-US" sz="1200" b="1" dirty="0">
                  <a:latin typeface="游ゴシック" panose="020B0400000000000000" pitchFamily="50" charset="-128"/>
                  <a:ea typeface="游ゴシック" panose="020B0400000000000000" pitchFamily="50" charset="-128"/>
                </a:rPr>
                <a:t>阿蘇市ホームページ</a:t>
              </a:r>
              <a:endParaRPr kumimoji="1" lang="ja-JP" altLang="en-US" sz="1200" b="1" dirty="0">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03602FD4-276E-41E8-B89D-D39183EF72C1}"/>
                </a:ext>
              </a:extLst>
            </p:cNvPr>
            <p:cNvSpPr txBox="1"/>
            <p:nvPr/>
          </p:nvSpPr>
          <p:spPr>
            <a:xfrm>
              <a:off x="4397404" y="8612948"/>
              <a:ext cx="1617740" cy="394680"/>
            </a:xfrm>
            <a:prstGeom prst="rect">
              <a:avLst/>
            </a:prstGeom>
            <a:noFill/>
          </p:spPr>
          <p:txBody>
            <a:bodyPr wrap="square" rtlCol="0">
              <a:spAutoFit/>
            </a:bodyPr>
            <a:lstStyle/>
            <a:p>
              <a:r>
                <a:rPr kumimoji="1" lang="ja-JP" altLang="en-US" sz="1900" b="1" dirty="0">
                  <a:solidFill>
                    <a:srgbClr val="FF0000"/>
                  </a:solidFill>
                  <a:latin typeface="HG明朝E" panose="02020909000000000000" pitchFamily="17" charset="-128"/>
                  <a:ea typeface="HG明朝E" panose="02020909000000000000" pitchFamily="17" charset="-128"/>
                </a:rPr>
                <a:t>申込はこちら↓</a:t>
              </a:r>
            </a:p>
          </p:txBody>
        </p:sp>
      </p:grpSp>
      <p:grpSp>
        <p:nvGrpSpPr>
          <p:cNvPr id="20" name="グループ化 19">
            <a:extLst>
              <a:ext uri="{FF2B5EF4-FFF2-40B4-BE49-F238E27FC236}">
                <a16:creationId xmlns:a16="http://schemas.microsoft.com/office/drawing/2014/main" id="{72F82A79-024B-4A5C-9894-EA4DA4825CE0}"/>
              </a:ext>
            </a:extLst>
          </p:cNvPr>
          <p:cNvGrpSpPr/>
          <p:nvPr/>
        </p:nvGrpSpPr>
        <p:grpSpPr>
          <a:xfrm>
            <a:off x="11378" y="8823837"/>
            <a:ext cx="4878886" cy="809686"/>
            <a:chOff x="-18986" y="8963262"/>
            <a:chExt cx="4576363" cy="453911"/>
          </a:xfrm>
        </p:grpSpPr>
        <p:sp>
          <p:nvSpPr>
            <p:cNvPr id="21" name="Rectangle 26">
              <a:extLst>
                <a:ext uri="{FF2B5EF4-FFF2-40B4-BE49-F238E27FC236}">
                  <a16:creationId xmlns:a16="http://schemas.microsoft.com/office/drawing/2014/main" id="{CF39C405-9F16-4A90-89FB-8F31F72FE31D}"/>
                </a:ext>
              </a:extLst>
            </p:cNvPr>
            <p:cNvSpPr>
              <a:spLocks noChangeArrowheads="1"/>
            </p:cNvSpPr>
            <p:nvPr/>
          </p:nvSpPr>
          <p:spPr bwMode="auto">
            <a:xfrm>
              <a:off x="-18986" y="8963262"/>
              <a:ext cx="4576363" cy="224302"/>
            </a:xfrm>
            <a:prstGeom prst="rect">
              <a:avLst/>
            </a:prstGeom>
            <a:solidFill>
              <a:srgbClr val="D0B0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b="1" dirty="0">
                  <a:latin typeface="游ゴシック" panose="020B0400000000000000" pitchFamily="50" charset="-128"/>
                  <a:ea typeface="游ゴシック" panose="020B0400000000000000" pitchFamily="50" charset="-128"/>
                </a:rPr>
                <a:t>お問い合わせ・申し込み先</a:t>
              </a:r>
            </a:p>
          </p:txBody>
        </p:sp>
        <p:sp>
          <p:nvSpPr>
            <p:cNvPr id="22" name="テキスト ボックス 21">
              <a:extLst>
                <a:ext uri="{FF2B5EF4-FFF2-40B4-BE49-F238E27FC236}">
                  <a16:creationId xmlns:a16="http://schemas.microsoft.com/office/drawing/2014/main" id="{0D916932-30E2-425E-AA49-99407460A698}"/>
                </a:ext>
              </a:extLst>
            </p:cNvPr>
            <p:cNvSpPr txBox="1"/>
            <p:nvPr/>
          </p:nvSpPr>
          <p:spPr>
            <a:xfrm>
              <a:off x="136263" y="9210125"/>
              <a:ext cx="2460544" cy="207048"/>
            </a:xfrm>
            <a:prstGeom prst="rect">
              <a:avLst/>
            </a:prstGeom>
            <a:noFill/>
          </p:spPr>
          <p:txBody>
            <a:bodyPr wrap="square" rtlCol="0">
              <a:spAutoFit/>
            </a:bodyPr>
            <a:lstStyle/>
            <a:p>
              <a:r>
                <a:rPr kumimoji="1" lang="ja-JP" altLang="en-US" b="1" dirty="0">
                  <a:latin typeface="游ゴシック" panose="020B0400000000000000" pitchFamily="50" charset="-128"/>
                  <a:ea typeface="游ゴシック" panose="020B0400000000000000" pitchFamily="50" charset="-128"/>
                </a:rPr>
                <a:t>阿蘇市役所 健康増進課</a:t>
              </a:r>
              <a:endParaRPr kumimoji="1" lang="en-US" altLang="ja-JP" b="1" dirty="0">
                <a:latin typeface="游ゴシック" panose="020B0400000000000000" pitchFamily="50" charset="-128"/>
                <a:ea typeface="游ゴシック" panose="020B0400000000000000" pitchFamily="50" charset="-128"/>
              </a:endParaRPr>
            </a:p>
          </p:txBody>
        </p:sp>
      </p:grpSp>
      <p:grpSp>
        <p:nvGrpSpPr>
          <p:cNvPr id="5" name="グループ化 4">
            <a:extLst>
              <a:ext uri="{FF2B5EF4-FFF2-40B4-BE49-F238E27FC236}">
                <a16:creationId xmlns:a16="http://schemas.microsoft.com/office/drawing/2014/main" id="{AE654A1B-21F1-464A-8495-2CBCE1B1E655}"/>
              </a:ext>
            </a:extLst>
          </p:cNvPr>
          <p:cNvGrpSpPr/>
          <p:nvPr/>
        </p:nvGrpSpPr>
        <p:grpSpPr>
          <a:xfrm>
            <a:off x="433034" y="1229499"/>
            <a:ext cx="6332120" cy="2838406"/>
            <a:chOff x="528562" y="1406297"/>
            <a:chExt cx="6425039" cy="3284820"/>
          </a:xfrm>
        </p:grpSpPr>
        <p:sp>
          <p:nvSpPr>
            <p:cNvPr id="28" name="四角形: 角を丸くする 4">
              <a:extLst>
                <a:ext uri="{FF2B5EF4-FFF2-40B4-BE49-F238E27FC236}">
                  <a16:creationId xmlns:a16="http://schemas.microsoft.com/office/drawing/2014/main" id="{FAA3C3A2-5823-4518-BEE3-62A1770FE91A}"/>
                </a:ext>
              </a:extLst>
            </p:cNvPr>
            <p:cNvSpPr txBox="1"/>
            <p:nvPr/>
          </p:nvSpPr>
          <p:spPr>
            <a:xfrm>
              <a:off x="528562" y="1548899"/>
              <a:ext cx="2526549" cy="288904"/>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endParaRPr kumimoji="1" lang="ja-JP" altLang="en-US" sz="1100" b="1" kern="1200" dirty="0">
                <a:solidFill>
                  <a:schemeClr val="bg1"/>
                </a:solidFill>
              </a:endParaRPr>
            </a:p>
          </p:txBody>
        </p:sp>
        <p:sp>
          <p:nvSpPr>
            <p:cNvPr id="4" name="四角形: 角を丸くする 3">
              <a:extLst>
                <a:ext uri="{FF2B5EF4-FFF2-40B4-BE49-F238E27FC236}">
                  <a16:creationId xmlns:a16="http://schemas.microsoft.com/office/drawing/2014/main" id="{0DD291D7-58B2-46F0-AA39-8A768C310B64}"/>
                </a:ext>
              </a:extLst>
            </p:cNvPr>
            <p:cNvSpPr/>
            <p:nvPr/>
          </p:nvSpPr>
          <p:spPr bwMode="auto">
            <a:xfrm>
              <a:off x="710371" y="1406297"/>
              <a:ext cx="5796185" cy="461233"/>
            </a:xfrm>
            <a:prstGeom prst="roundRect">
              <a:avLst/>
            </a:prstGeom>
            <a:solidFill>
              <a:schemeClr val="accent2">
                <a:lumMod val="40000"/>
                <a:lumOff val="60000"/>
              </a:schemeClr>
            </a:solidFill>
            <a:ln w="28575">
              <a:solidFill>
                <a:schemeClr val="accent5"/>
              </a:solidFill>
            </a:ln>
            <a:extLst/>
          </p:spPr>
          <p:txBody>
            <a:bodyPr vert="horz" wrap="square" lIns="91440" tIns="45720" rIns="91440" bIns="45720" numCol="1" rtlCol="0" anchor="t" anchorCtr="0" compatLnSpc="1">
              <a:prstTxWarp prst="textNoShape">
                <a:avLst/>
              </a:prstTxWarp>
            </a:bodyPr>
            <a:lstStyle/>
            <a:p>
              <a:pPr algn="l"/>
              <a:r>
                <a:rPr kumimoji="1" lang="ja-JP" altLang="en-US" dirty="0">
                  <a:latin typeface="BIZ UDPゴシック" panose="020B0400000000000000" pitchFamily="50" charset="-128"/>
                  <a:ea typeface="BIZ UDPゴシック" panose="020B0400000000000000" pitchFamily="50" charset="-128"/>
                </a:rPr>
                <a:t>①　</a:t>
              </a:r>
              <a:r>
                <a:rPr lang="ja-JP" altLang="en-US" sz="1600" dirty="0">
                  <a:latin typeface="BIZ UDPゴシック" panose="020B0400000000000000" pitchFamily="50" charset="-128"/>
                  <a:ea typeface="BIZ UDPゴシック" panose="020B0400000000000000" pitchFamily="50" charset="-128"/>
                </a:rPr>
                <a:t>下記のＱＲコードから産後ケアのお申し込みをする</a:t>
              </a:r>
              <a:r>
                <a:rPr kumimoji="1" lang="ja-JP" altLang="en-US" sz="1600" dirty="0">
                  <a:latin typeface="BIZ UDPゴシック" panose="020B0400000000000000" pitchFamily="50" charset="-128"/>
                  <a:ea typeface="BIZ UDPゴシック" panose="020B0400000000000000" pitchFamily="50" charset="-128"/>
                </a:rPr>
                <a:t>。</a:t>
              </a:r>
            </a:p>
          </p:txBody>
        </p:sp>
        <p:grpSp>
          <p:nvGrpSpPr>
            <p:cNvPr id="48" name="グループ化 47">
              <a:extLst>
                <a:ext uri="{FF2B5EF4-FFF2-40B4-BE49-F238E27FC236}">
                  <a16:creationId xmlns:a16="http://schemas.microsoft.com/office/drawing/2014/main" id="{D1F825F7-98DC-4F31-A1A2-252A487969FB}"/>
                </a:ext>
              </a:extLst>
            </p:cNvPr>
            <p:cNvGrpSpPr/>
            <p:nvPr/>
          </p:nvGrpSpPr>
          <p:grpSpPr>
            <a:xfrm rot="5400000">
              <a:off x="3069018" y="1946434"/>
              <a:ext cx="400109" cy="316523"/>
              <a:chOff x="1152938" y="53430"/>
              <a:chExt cx="327012" cy="249728"/>
            </a:xfrm>
            <a:scene3d>
              <a:camera prst="orthographicFront">
                <a:rot lat="0" lon="0" rev="0"/>
              </a:camera>
              <a:lightRig rig="contrasting" dir="t">
                <a:rot lat="0" lon="0" rev="1200000"/>
              </a:lightRig>
            </a:scene3d>
          </p:grpSpPr>
          <p:sp>
            <p:nvSpPr>
              <p:cNvPr id="49" name="矢印: 右 48">
                <a:extLst>
                  <a:ext uri="{FF2B5EF4-FFF2-40B4-BE49-F238E27FC236}">
                    <a16:creationId xmlns:a16="http://schemas.microsoft.com/office/drawing/2014/main" id="{BC7AB272-9618-4005-A908-92FE90ABB626}"/>
                  </a:ext>
                </a:extLst>
              </p:cNvPr>
              <p:cNvSpPr/>
              <p:nvPr/>
            </p:nvSpPr>
            <p:spPr>
              <a:xfrm rot="21591315">
                <a:off x="1152938" y="53430"/>
                <a:ext cx="327012" cy="249728"/>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0" name="矢印: 右 4">
                <a:extLst>
                  <a:ext uri="{FF2B5EF4-FFF2-40B4-BE49-F238E27FC236}">
                    <a16:creationId xmlns:a16="http://schemas.microsoft.com/office/drawing/2014/main" id="{38165712-B328-4256-B956-545CE6E2B76F}"/>
                  </a:ext>
                </a:extLst>
              </p:cNvPr>
              <p:cNvSpPr txBox="1"/>
              <p:nvPr/>
            </p:nvSpPr>
            <p:spPr>
              <a:xfrm rot="21591315">
                <a:off x="1152938" y="103471"/>
                <a:ext cx="252094" cy="149836"/>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kumimoji="1" lang="ja-JP" altLang="en-US" sz="1100" b="1" kern="1200"/>
              </a:p>
            </p:txBody>
          </p:sp>
        </p:grpSp>
        <p:sp>
          <p:nvSpPr>
            <p:cNvPr id="51" name="四角形: 角を丸くする 50">
              <a:extLst>
                <a:ext uri="{FF2B5EF4-FFF2-40B4-BE49-F238E27FC236}">
                  <a16:creationId xmlns:a16="http://schemas.microsoft.com/office/drawing/2014/main" id="{7E2DB318-8328-4C2A-975F-6EABFEA3B078}"/>
                </a:ext>
              </a:extLst>
            </p:cNvPr>
            <p:cNvSpPr/>
            <p:nvPr/>
          </p:nvSpPr>
          <p:spPr bwMode="auto">
            <a:xfrm>
              <a:off x="705683" y="2331166"/>
              <a:ext cx="6247918" cy="508445"/>
            </a:xfrm>
            <a:prstGeom prst="roundRect">
              <a:avLst/>
            </a:prstGeom>
            <a:solidFill>
              <a:schemeClr val="accent2">
                <a:lumMod val="40000"/>
                <a:lumOff val="60000"/>
              </a:schemeClr>
            </a:solidFill>
            <a:ln w="28575">
              <a:solidFill>
                <a:schemeClr val="accent5"/>
              </a:solidFill>
            </a:ln>
            <a:extLst/>
          </p:spPr>
          <p:txBody>
            <a:bodyPr vert="horz" wrap="square" lIns="91440" tIns="45720" rIns="91440" bIns="45720" numCol="1" rtlCol="0" anchor="t" anchorCtr="0" compatLnSpc="1">
              <a:prstTxWarp prst="textNoShape">
                <a:avLst/>
              </a:prstTxWarp>
            </a:bodyPr>
            <a:lstStyle/>
            <a:p>
              <a:r>
                <a:rPr lang="ja-JP" altLang="en-US" dirty="0">
                  <a:latin typeface="BIZ UDPゴシック" panose="020B0400000000000000" pitchFamily="50" charset="-128"/>
                  <a:ea typeface="BIZ UDPゴシック" panose="020B0400000000000000" pitchFamily="50" charset="-128"/>
                </a:rPr>
                <a:t>②　</a:t>
              </a:r>
              <a:r>
                <a:rPr lang="ja-JP" altLang="en-US" sz="1600" dirty="0">
                  <a:latin typeface="BIZ UDPゴシック" panose="020B0400000000000000" pitchFamily="50" charset="-128"/>
                  <a:ea typeface="BIZ UDPゴシック" panose="020B0400000000000000" pitchFamily="50" charset="-128"/>
                </a:rPr>
                <a:t>「利用決定通知書」「利用券」「利用説明書」が届きます。　</a:t>
              </a:r>
              <a:r>
                <a:rPr lang="ja-JP" altLang="en-US" dirty="0">
                  <a:latin typeface="BIZ UDPゴシック" panose="020B0400000000000000" pitchFamily="50" charset="-128"/>
                  <a:ea typeface="BIZ UDPゴシック" panose="020B0400000000000000" pitchFamily="50" charset="-128"/>
                </a:rPr>
                <a:t>　　　　　　</a:t>
              </a:r>
              <a:endParaRPr kumimoji="1" lang="ja-JP" altLang="en-US" dirty="0">
                <a:latin typeface="BIZ UDPゴシック" panose="020B0400000000000000" pitchFamily="50" charset="-128"/>
                <a:ea typeface="BIZ UDPゴシック" panose="020B0400000000000000" pitchFamily="50" charset="-128"/>
              </a:endParaRPr>
            </a:p>
          </p:txBody>
        </p:sp>
        <p:grpSp>
          <p:nvGrpSpPr>
            <p:cNvPr id="52" name="グループ化 51">
              <a:extLst>
                <a:ext uri="{FF2B5EF4-FFF2-40B4-BE49-F238E27FC236}">
                  <a16:creationId xmlns:a16="http://schemas.microsoft.com/office/drawing/2014/main" id="{F8CCE1EE-3032-4CC8-BD45-5D9B18095988}"/>
                </a:ext>
              </a:extLst>
            </p:cNvPr>
            <p:cNvGrpSpPr/>
            <p:nvPr/>
          </p:nvGrpSpPr>
          <p:grpSpPr>
            <a:xfrm rot="5400000">
              <a:off x="3069018" y="2910059"/>
              <a:ext cx="400109" cy="316523"/>
              <a:chOff x="1152938" y="53430"/>
              <a:chExt cx="327012" cy="249728"/>
            </a:xfrm>
            <a:scene3d>
              <a:camera prst="orthographicFront">
                <a:rot lat="0" lon="0" rev="0"/>
              </a:camera>
              <a:lightRig rig="contrasting" dir="t">
                <a:rot lat="0" lon="0" rev="1200000"/>
              </a:lightRig>
            </a:scene3d>
          </p:grpSpPr>
          <p:sp>
            <p:nvSpPr>
              <p:cNvPr id="53" name="矢印: 右 52">
                <a:extLst>
                  <a:ext uri="{FF2B5EF4-FFF2-40B4-BE49-F238E27FC236}">
                    <a16:creationId xmlns:a16="http://schemas.microsoft.com/office/drawing/2014/main" id="{CDA440CC-22A5-4A37-B114-89926C10B29D}"/>
                  </a:ext>
                </a:extLst>
              </p:cNvPr>
              <p:cNvSpPr/>
              <p:nvPr/>
            </p:nvSpPr>
            <p:spPr>
              <a:xfrm rot="21591315">
                <a:off x="1152938" y="53430"/>
                <a:ext cx="327012" cy="249728"/>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4" name="矢印: 右 4">
                <a:extLst>
                  <a:ext uri="{FF2B5EF4-FFF2-40B4-BE49-F238E27FC236}">
                    <a16:creationId xmlns:a16="http://schemas.microsoft.com/office/drawing/2014/main" id="{D029CF8C-77A5-43DE-BFFF-6AD02F3E0A11}"/>
                  </a:ext>
                </a:extLst>
              </p:cNvPr>
              <p:cNvSpPr txBox="1"/>
              <p:nvPr/>
            </p:nvSpPr>
            <p:spPr>
              <a:xfrm rot="21591315">
                <a:off x="1152938" y="103471"/>
                <a:ext cx="252094" cy="149836"/>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kumimoji="1" lang="ja-JP" altLang="en-US" sz="1100" b="1" kern="1200"/>
              </a:p>
            </p:txBody>
          </p:sp>
        </p:grpSp>
        <p:sp>
          <p:nvSpPr>
            <p:cNvPr id="55" name="四角形: 角を丸くする 54">
              <a:extLst>
                <a:ext uri="{FF2B5EF4-FFF2-40B4-BE49-F238E27FC236}">
                  <a16:creationId xmlns:a16="http://schemas.microsoft.com/office/drawing/2014/main" id="{C81B2109-6F66-48BA-AF00-FA5B4121B926}"/>
                </a:ext>
              </a:extLst>
            </p:cNvPr>
            <p:cNvSpPr/>
            <p:nvPr/>
          </p:nvSpPr>
          <p:spPr bwMode="auto">
            <a:xfrm>
              <a:off x="705683" y="3317812"/>
              <a:ext cx="6247918" cy="461233"/>
            </a:xfrm>
            <a:prstGeom prst="roundRect">
              <a:avLst/>
            </a:prstGeom>
            <a:solidFill>
              <a:schemeClr val="accent2">
                <a:lumMod val="40000"/>
                <a:lumOff val="60000"/>
              </a:schemeClr>
            </a:solidFill>
            <a:ln w="28575">
              <a:solidFill>
                <a:schemeClr val="accent5"/>
              </a:solidFill>
            </a:ln>
            <a:extLst/>
          </p:spPr>
          <p:txBody>
            <a:bodyPr vert="horz" wrap="square" lIns="91440" tIns="45720" rIns="91440" bIns="45720" numCol="1" rtlCol="0" anchor="t" anchorCtr="0" compatLnSpc="1">
              <a:prstTxWarp prst="textNoShape">
                <a:avLst/>
              </a:prstTxWarp>
            </a:bodyPr>
            <a:lstStyle/>
            <a:p>
              <a:pPr algn="l"/>
              <a:r>
                <a:rPr lang="ja-JP" altLang="en-US" dirty="0">
                  <a:latin typeface="BIZ UDPゴシック" panose="020B0400000000000000" pitchFamily="50" charset="-128"/>
                  <a:ea typeface="BIZ UDPゴシック" panose="020B0400000000000000" pitchFamily="50" charset="-128"/>
                </a:rPr>
                <a:t>③　</a:t>
              </a:r>
              <a:r>
                <a:rPr lang="ja-JP" altLang="en-US" sz="1600" dirty="0">
                  <a:latin typeface="BIZ UDPゴシック" panose="020B0400000000000000" pitchFamily="50" charset="-128"/>
                  <a:ea typeface="BIZ UDPゴシック" panose="020B0400000000000000" pitchFamily="50" charset="-128"/>
                </a:rPr>
                <a:t>利用予約をする。（利用説明書をご確認ください。）</a:t>
              </a:r>
              <a:endParaRPr kumimoji="1" lang="ja-JP" altLang="en-US" sz="1600" dirty="0">
                <a:latin typeface="BIZ UDPゴシック" panose="020B0400000000000000" pitchFamily="50" charset="-128"/>
                <a:ea typeface="BIZ UDPゴシック" panose="020B0400000000000000" pitchFamily="50" charset="-128"/>
              </a:endParaRPr>
            </a:p>
          </p:txBody>
        </p:sp>
        <p:grpSp>
          <p:nvGrpSpPr>
            <p:cNvPr id="56" name="グループ化 55">
              <a:extLst>
                <a:ext uri="{FF2B5EF4-FFF2-40B4-BE49-F238E27FC236}">
                  <a16:creationId xmlns:a16="http://schemas.microsoft.com/office/drawing/2014/main" id="{809949D1-58AE-47EB-80EB-375E37457D79}"/>
                </a:ext>
              </a:extLst>
            </p:cNvPr>
            <p:cNvGrpSpPr/>
            <p:nvPr/>
          </p:nvGrpSpPr>
          <p:grpSpPr>
            <a:xfrm rot="5400000">
              <a:off x="3082421" y="3847855"/>
              <a:ext cx="400109" cy="316523"/>
              <a:chOff x="1152938" y="53430"/>
              <a:chExt cx="327012" cy="249728"/>
            </a:xfrm>
            <a:scene3d>
              <a:camera prst="orthographicFront">
                <a:rot lat="0" lon="0" rev="0"/>
              </a:camera>
              <a:lightRig rig="contrasting" dir="t">
                <a:rot lat="0" lon="0" rev="1200000"/>
              </a:lightRig>
            </a:scene3d>
          </p:grpSpPr>
          <p:sp>
            <p:nvSpPr>
              <p:cNvPr id="57" name="矢印: 右 56">
                <a:extLst>
                  <a:ext uri="{FF2B5EF4-FFF2-40B4-BE49-F238E27FC236}">
                    <a16:creationId xmlns:a16="http://schemas.microsoft.com/office/drawing/2014/main" id="{A225B28F-B9CA-4955-9140-A9B25F2F4A32}"/>
                  </a:ext>
                </a:extLst>
              </p:cNvPr>
              <p:cNvSpPr/>
              <p:nvPr/>
            </p:nvSpPr>
            <p:spPr>
              <a:xfrm rot="21591315">
                <a:off x="1152938" y="53430"/>
                <a:ext cx="327012" cy="249728"/>
              </a:xfrm>
              <a:prstGeom prst="rightArrow">
                <a:avLst>
                  <a:gd name="adj1" fmla="val 60000"/>
                  <a:gd name="adj2" fmla="val 50000"/>
                </a:avLst>
              </a:prstGeom>
              <a:sp3d z="-182000"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8" name="矢印: 右 4">
                <a:extLst>
                  <a:ext uri="{FF2B5EF4-FFF2-40B4-BE49-F238E27FC236}">
                    <a16:creationId xmlns:a16="http://schemas.microsoft.com/office/drawing/2014/main" id="{16A47E5D-955A-44D0-A56F-81BA6F2EB4F7}"/>
                  </a:ext>
                </a:extLst>
              </p:cNvPr>
              <p:cNvSpPr txBox="1"/>
              <p:nvPr/>
            </p:nvSpPr>
            <p:spPr>
              <a:xfrm rot="21591315">
                <a:off x="1152938" y="103471"/>
                <a:ext cx="252094" cy="149836"/>
              </a:xfrm>
              <a:prstGeom prst="rect">
                <a:avLst/>
              </a:prstGeom>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kumimoji="1" lang="ja-JP" altLang="en-US" sz="1100" b="1" kern="1200"/>
              </a:p>
            </p:txBody>
          </p:sp>
        </p:grpSp>
        <p:sp>
          <p:nvSpPr>
            <p:cNvPr id="59" name="四角形: 角を丸くする 58">
              <a:extLst>
                <a:ext uri="{FF2B5EF4-FFF2-40B4-BE49-F238E27FC236}">
                  <a16:creationId xmlns:a16="http://schemas.microsoft.com/office/drawing/2014/main" id="{271AC123-6F89-4B7C-AED3-B87F99CEFDA4}"/>
                </a:ext>
              </a:extLst>
            </p:cNvPr>
            <p:cNvSpPr/>
            <p:nvPr/>
          </p:nvSpPr>
          <p:spPr bwMode="auto">
            <a:xfrm>
              <a:off x="705683" y="4229884"/>
              <a:ext cx="6247918" cy="461233"/>
            </a:xfrm>
            <a:prstGeom prst="roundRect">
              <a:avLst/>
            </a:prstGeom>
            <a:solidFill>
              <a:schemeClr val="accent2">
                <a:lumMod val="40000"/>
                <a:lumOff val="60000"/>
              </a:schemeClr>
            </a:solidFill>
            <a:ln w="28575">
              <a:solidFill>
                <a:schemeClr val="accent5"/>
              </a:solidFill>
            </a:ln>
            <a:extLst/>
          </p:spPr>
          <p:txBody>
            <a:bodyPr vert="horz" wrap="square" lIns="91440" tIns="45720" rIns="91440" bIns="45720" numCol="1" rtlCol="0" anchor="t" anchorCtr="0" compatLnSpc="1">
              <a:prstTxWarp prst="textNoShape">
                <a:avLst/>
              </a:prstTxWarp>
            </a:bodyPr>
            <a:lstStyle/>
            <a:p>
              <a:pPr algn="l"/>
              <a:r>
                <a:rPr lang="ja-JP" altLang="en-US" dirty="0">
                  <a:latin typeface="BIZ UDPゴシック" panose="020B0400000000000000" pitchFamily="50" charset="-128"/>
                  <a:ea typeface="BIZ UDPゴシック" panose="020B0400000000000000" pitchFamily="50" charset="-128"/>
                </a:rPr>
                <a:t>④　</a:t>
              </a:r>
              <a:r>
                <a:rPr lang="ja-JP" altLang="en-US" sz="1600" dirty="0">
                  <a:latin typeface="BIZ UDPゴシック" panose="020B0400000000000000" pitchFamily="50" charset="-128"/>
                  <a:ea typeface="BIZ UDPゴシック" panose="020B0400000000000000" pitchFamily="50" charset="-128"/>
                </a:rPr>
                <a:t>産後ケア利用（利用料は利用施設にお支払いください。）</a:t>
              </a:r>
              <a:endParaRPr kumimoji="1" lang="ja-JP" altLang="en-US" sz="1600" dirty="0">
                <a:latin typeface="BIZ UDPゴシック" panose="020B0400000000000000" pitchFamily="50" charset="-128"/>
                <a:ea typeface="BIZ UDPゴシック" panose="020B0400000000000000" pitchFamily="50" charset="-128"/>
              </a:endParaRPr>
            </a:p>
          </p:txBody>
        </p:sp>
      </p:grpSp>
      <p:grpSp>
        <p:nvGrpSpPr>
          <p:cNvPr id="60" name="グループ化 59">
            <a:extLst>
              <a:ext uri="{FF2B5EF4-FFF2-40B4-BE49-F238E27FC236}">
                <a16:creationId xmlns:a16="http://schemas.microsoft.com/office/drawing/2014/main" id="{2CBBE81D-A0F9-4D21-95BF-D0F30A65431D}"/>
              </a:ext>
            </a:extLst>
          </p:cNvPr>
          <p:cNvGrpSpPr/>
          <p:nvPr/>
        </p:nvGrpSpPr>
        <p:grpSpPr>
          <a:xfrm>
            <a:off x="398920" y="721818"/>
            <a:ext cx="6366233" cy="391023"/>
            <a:chOff x="279288" y="3351724"/>
            <a:chExt cx="6542991" cy="391023"/>
          </a:xfrm>
        </p:grpSpPr>
        <p:sp>
          <p:nvSpPr>
            <p:cNvPr id="61" name="正方形/長方形 60">
              <a:extLst>
                <a:ext uri="{FF2B5EF4-FFF2-40B4-BE49-F238E27FC236}">
                  <a16:creationId xmlns:a16="http://schemas.microsoft.com/office/drawing/2014/main" id="{F215805A-6E18-4895-B362-00C3D70C5ED8}"/>
                </a:ext>
              </a:extLst>
            </p:cNvPr>
            <p:cNvSpPr/>
            <p:nvPr/>
          </p:nvSpPr>
          <p:spPr>
            <a:xfrm>
              <a:off x="279288" y="3351724"/>
              <a:ext cx="365259" cy="380300"/>
            </a:xfrm>
            <a:prstGeom prst="rect">
              <a:avLst/>
            </a:prstGeom>
            <a:solidFill>
              <a:srgbClr val="00B050"/>
            </a:solidFill>
            <a:ln>
              <a:solidFill>
                <a:srgbClr val="D0B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2" name="直線コネクタ 61">
              <a:extLst>
                <a:ext uri="{FF2B5EF4-FFF2-40B4-BE49-F238E27FC236}">
                  <a16:creationId xmlns:a16="http://schemas.microsoft.com/office/drawing/2014/main" id="{53C0821B-4F9A-4C05-8159-E540D7030C86}"/>
                </a:ext>
              </a:extLst>
            </p:cNvPr>
            <p:cNvCxnSpPr>
              <a:cxnSpLocks/>
            </p:cNvCxnSpPr>
            <p:nvPr/>
          </p:nvCxnSpPr>
          <p:spPr>
            <a:xfrm>
              <a:off x="314348" y="3742747"/>
              <a:ext cx="650793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63" name="テキスト ボックス 62">
            <a:extLst>
              <a:ext uri="{FF2B5EF4-FFF2-40B4-BE49-F238E27FC236}">
                <a16:creationId xmlns:a16="http://schemas.microsoft.com/office/drawing/2014/main" id="{434F93DE-B0D4-4402-BAC7-22CFD5EC0219}"/>
              </a:ext>
            </a:extLst>
          </p:cNvPr>
          <p:cNvSpPr txBox="1"/>
          <p:nvPr/>
        </p:nvSpPr>
        <p:spPr>
          <a:xfrm>
            <a:off x="794522" y="732786"/>
            <a:ext cx="3554740" cy="369332"/>
          </a:xfrm>
          <a:prstGeom prst="rect">
            <a:avLst/>
          </a:prstGeom>
          <a:noFill/>
        </p:spPr>
        <p:txBody>
          <a:bodyPr wrap="square" rtlCol="0">
            <a:spAutoFit/>
          </a:bodyPr>
          <a:lstStyle/>
          <a:p>
            <a:r>
              <a:rPr kumimoji="1" lang="ja-JP" altLang="en-US" b="1" dirty="0">
                <a:latin typeface="BIZ UDPゴシック" panose="020B0400000000000000" pitchFamily="50" charset="-128"/>
                <a:ea typeface="BIZ UDPゴシック" panose="020B0400000000000000" pitchFamily="50" charset="-128"/>
              </a:rPr>
              <a:t>産後ケアの利用方法</a:t>
            </a:r>
          </a:p>
        </p:txBody>
      </p:sp>
      <p:grpSp>
        <p:nvGrpSpPr>
          <p:cNvPr id="34" name="グループ化 33">
            <a:extLst>
              <a:ext uri="{FF2B5EF4-FFF2-40B4-BE49-F238E27FC236}">
                <a16:creationId xmlns:a16="http://schemas.microsoft.com/office/drawing/2014/main" id="{5AB3165C-AC57-4A56-8834-C98C0A8310FA}"/>
              </a:ext>
            </a:extLst>
          </p:cNvPr>
          <p:cNvGrpSpPr/>
          <p:nvPr/>
        </p:nvGrpSpPr>
        <p:grpSpPr>
          <a:xfrm>
            <a:off x="511963" y="4151537"/>
            <a:ext cx="6253190" cy="419752"/>
            <a:chOff x="288386" y="3322995"/>
            <a:chExt cx="6533893" cy="419752"/>
          </a:xfrm>
        </p:grpSpPr>
        <p:sp>
          <p:nvSpPr>
            <p:cNvPr id="35" name="正方形/長方形 34">
              <a:extLst>
                <a:ext uri="{FF2B5EF4-FFF2-40B4-BE49-F238E27FC236}">
                  <a16:creationId xmlns:a16="http://schemas.microsoft.com/office/drawing/2014/main" id="{3A8E2FF3-2DF3-4E13-A5E3-943D3404E2C9}"/>
                </a:ext>
              </a:extLst>
            </p:cNvPr>
            <p:cNvSpPr/>
            <p:nvPr/>
          </p:nvSpPr>
          <p:spPr>
            <a:xfrm>
              <a:off x="288386" y="3322995"/>
              <a:ext cx="365259" cy="380300"/>
            </a:xfrm>
            <a:prstGeom prst="rect">
              <a:avLst/>
            </a:prstGeom>
            <a:solidFill>
              <a:srgbClr val="00B050"/>
            </a:solidFill>
            <a:ln>
              <a:solidFill>
                <a:srgbClr val="D0B0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a:extLst>
                <a:ext uri="{FF2B5EF4-FFF2-40B4-BE49-F238E27FC236}">
                  <a16:creationId xmlns:a16="http://schemas.microsoft.com/office/drawing/2014/main" id="{9AEBD313-4EA2-48A9-842F-13D970DDECEA}"/>
                </a:ext>
              </a:extLst>
            </p:cNvPr>
            <p:cNvCxnSpPr>
              <a:cxnSpLocks/>
            </p:cNvCxnSpPr>
            <p:nvPr/>
          </p:nvCxnSpPr>
          <p:spPr>
            <a:xfrm>
              <a:off x="314348" y="3742747"/>
              <a:ext cx="6507931"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7" name="テキスト ボックス 36">
            <a:extLst>
              <a:ext uri="{FF2B5EF4-FFF2-40B4-BE49-F238E27FC236}">
                <a16:creationId xmlns:a16="http://schemas.microsoft.com/office/drawing/2014/main" id="{BDF0B078-2F73-4FB6-881B-199F1D52BE2C}"/>
              </a:ext>
            </a:extLst>
          </p:cNvPr>
          <p:cNvSpPr txBox="1"/>
          <p:nvPr/>
        </p:nvSpPr>
        <p:spPr>
          <a:xfrm>
            <a:off x="993372" y="4110627"/>
            <a:ext cx="3554740" cy="369332"/>
          </a:xfrm>
          <a:prstGeom prst="rect">
            <a:avLst/>
          </a:prstGeom>
          <a:noFill/>
        </p:spPr>
        <p:txBody>
          <a:bodyPr wrap="square" rtlCol="0">
            <a:spAutoFit/>
          </a:bodyPr>
          <a:lstStyle/>
          <a:p>
            <a:r>
              <a:rPr lang="ja-JP" altLang="en-US" b="1" dirty="0">
                <a:latin typeface="BIZ UDPゴシック" panose="020B0400000000000000" pitchFamily="50" charset="-128"/>
                <a:ea typeface="BIZ UDPゴシック" panose="020B0400000000000000" pitchFamily="50" charset="-128"/>
              </a:rPr>
              <a:t>利用可能な施設</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Ｒ</a:t>
            </a:r>
            <a:r>
              <a:rPr lang="en-US" altLang="ja-JP" sz="1200" dirty="0">
                <a:latin typeface="BIZ UDPゴシック" panose="020B0400000000000000" pitchFamily="50" charset="-128"/>
                <a:ea typeface="BIZ UDPゴシック" panose="020B0400000000000000" pitchFamily="50" charset="-128"/>
              </a:rPr>
              <a:t>7.4</a:t>
            </a:r>
            <a:r>
              <a:rPr lang="ja-JP" altLang="en-US" sz="1200" dirty="0">
                <a:latin typeface="BIZ UDPゴシック" panose="020B0400000000000000" pitchFamily="50" charset="-128"/>
                <a:ea typeface="BIZ UDPゴシック" panose="020B0400000000000000" pitchFamily="50" charset="-128"/>
              </a:rPr>
              <a:t>月現在）</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7A865167-DCA0-4AB4-BB2E-414E1B9B2C64}"/>
              </a:ext>
            </a:extLst>
          </p:cNvPr>
          <p:cNvSpPr/>
          <p:nvPr/>
        </p:nvSpPr>
        <p:spPr>
          <a:xfrm>
            <a:off x="433033" y="8076213"/>
            <a:ext cx="6660158" cy="748525"/>
          </a:xfrm>
          <a:prstGeom prst="rect">
            <a:avLst/>
          </a:prstGeom>
        </p:spPr>
        <p:txBody>
          <a:bodyPr wrap="square">
            <a:sp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利用日時は、施設との調整になります。空き状況などによっては希望どおりの日時に利用できない場合があります。宿泊型を利用される際には、事前に健康増進課にご連絡ください。</a:t>
            </a:r>
            <a:endParaRPr lang="en-US" altLang="ja-JP" sz="1400" dirty="0">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DA31993C-9239-47C4-8947-9F1131724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557" y="9147690"/>
            <a:ext cx="1361414" cy="1361414"/>
          </a:xfrm>
          <a:prstGeom prst="rect">
            <a:avLst/>
          </a:prstGeom>
        </p:spPr>
      </p:pic>
      <p:pic>
        <p:nvPicPr>
          <p:cNvPr id="7" name="図 6">
            <a:extLst>
              <a:ext uri="{FF2B5EF4-FFF2-40B4-BE49-F238E27FC236}">
                <a16:creationId xmlns:a16="http://schemas.microsoft.com/office/drawing/2014/main" id="{728EF237-B4B8-4186-A367-750DE38FB7FB}"/>
              </a:ext>
            </a:extLst>
          </p:cNvPr>
          <p:cNvPicPr>
            <a:picLocks noChangeAspect="1"/>
          </p:cNvPicPr>
          <p:nvPr/>
        </p:nvPicPr>
        <p:blipFill rotWithShape="1">
          <a:blip r:embed="rId3"/>
          <a:srcRect t="6587" r="2254" b="7058"/>
          <a:stretch/>
        </p:blipFill>
        <p:spPr>
          <a:xfrm>
            <a:off x="398920" y="4511186"/>
            <a:ext cx="6639164" cy="3608416"/>
          </a:xfrm>
          <a:prstGeom prst="rect">
            <a:avLst/>
          </a:prstGeom>
        </p:spPr>
      </p:pic>
    </p:spTree>
    <p:extLst>
      <p:ext uri="{BB962C8B-B14F-4D97-AF65-F5344CB8AC3E}">
        <p14:creationId xmlns:p14="http://schemas.microsoft.com/office/powerpoint/2010/main" val="20453803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D0B03A"/>
        </a:solidFill>
        <a:ln>
          <a:noFill/>
        </a:ln>
        <a:extLs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t" anchorCtr="0" compatLnSpc="1">
        <a:prstTxWarp prst="textNoShape">
          <a:avLst/>
        </a:prstTxWarp>
      </a:bodyPr>
      <a:lstStyle>
        <a:defPPr algn="l">
          <a:defRPr/>
        </a:defPPr>
      </a:lstStyle>
    </a:spDef>
  </a:objectDefaults>
  <a:extraClrSchemeLst/>
  <a:extLst>
    <a:ext uri="{05A4C25C-085E-4340-85A3-A5531E510DB2}">
      <thm15:themeFamily xmlns:thm15="http://schemas.microsoft.com/office/thememl/2012/main" name="23554_chirashi_bounenkai.potx" id="{516B45CA-9356-4FB2-8022-8B80380EAC8E}" vid="{7A03B05D-7FE9-4593-BD2B-E5710B1626B7}"/>
    </a:ext>
  </a:extLst>
</a:theme>
</file>

<file path=docProps/app.xml><?xml version="1.0" encoding="utf-8"?>
<Properties xmlns="http://schemas.openxmlformats.org/officeDocument/2006/extended-properties" xmlns:vt="http://schemas.openxmlformats.org/officeDocument/2006/docPropsVTypes">
  <TotalTime>0</TotalTime>
  <Words>542</Words>
  <Application>Microsoft Office PowerPoint</Application>
  <PresentationFormat>ユーザー設定</PresentationFormat>
  <Paragraphs>49</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BIZ UDPゴシック</vt:lpstr>
      <vt:lpstr>BIZ UDゴシック</vt:lpstr>
      <vt:lpstr>HGｺﾞｼｯｸM</vt:lpstr>
      <vt:lpstr>HG明朝E</vt:lpstr>
      <vt:lpstr>ＭＳ Ｐゴシック</vt:lpstr>
      <vt:lpstr>メイリオ</vt:lpstr>
      <vt:lpstr>游ゴシック</vt:lpstr>
      <vt:lpstr>Arial</vt:lpstr>
      <vt:lpstr>Arial Narrow</vt:lpstr>
      <vt:lpstr>Calibri</vt:lpstr>
      <vt:lpstr>Calibri Light</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2025-03-26T10:04:42Z</dcterms:modified>
</cp:coreProperties>
</file>